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 showComments="0">
  <p:normalViewPr>
    <p:restoredLeft sz="15629"/>
    <p:restoredTop sz="94680"/>
  </p:normalViewPr>
  <p:slideViewPr>
    <p:cSldViewPr>
      <p:cViewPr>
        <p:scale>
          <a:sx n="100" d="100"/>
          <a:sy n="100" d="100"/>
        </p:scale>
        <p:origin x="2984" y="1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71500"/>
          </a:xfrm>
          <a:prstGeom prst="rect">
            <a:avLst/>
          </a:prstGeom>
          <a:solidFill>
            <a:srgbClr val="0D3944">
              <a:alpha val="100000"/>
            </a:srgbClr>
          </a:solidFill>
        </p:spPr>
        <p:txBody>
          <a:bodyPr lIns="91440" tIns="45720" rIns="91440" bIns="45720" rtlCol="0" anchor="ctr">
            <a:spAutoFit/>
          </a:bodyPr>
          <a:lstStyle/>
          <a:p>
            <a:pPr marL="0" marR="238125" lvl="0" indent="0" algn="r" fontAlgn="ctr">
              <a:lnSpc>
                <a:spcPct val="100000"/>
              </a:lnSpc>
            </a:pPr>
            <a:r>
              <a:rPr lang="en-US" sz="1600" b="1" u="none" spc="0">
                <a:solidFill>
                  <a:srgbClr val="FFFFFF">
                    <a:alpha val="100000"/>
                  </a:srgbClr>
                </a:solidFill>
                <a:latin typeface="Calibri"/>
              </a:rPr>
              <a:t>Hodnocení informačního střediska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2063274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hyperlink" Target="https://www.survio.com/survey/d/P3V/dotaznik" TargetMode="External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476500" y="2381250"/>
          <a:ext cx="6286500" cy="3457575"/>
          <a:chOff x="2476500" y="2381250"/>
          <a:chExt cx="6286500" cy="3457575"/>
        </a:xfrm>
      </p:grpSpPr>
      <p:sp>
        <p:nvSpPr>
          <p:cNvPr id="3" name="TextBox 2"/>
          <p:cNvSpPr txBox="1"/>
          <p:nvPr/>
        </p:nvSpPr>
        <p:spPr>
          <a:xfrm>
            <a:off x="1259632" y="2381250"/>
            <a:ext cx="6559996" cy="47705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25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Hodnocení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informačního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střediska</a:t>
            </a:r>
            <a:endParaRPr lang="en-US" sz="2500" u="none" spc="0" dirty="0">
              <a:solidFill>
                <a:srgbClr val="000000">
                  <a:alpha val="100000"/>
                </a:srgbClr>
              </a:solidFill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3048000"/>
            <a:ext cx="1905000" cy="4095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657725"/>
          <a:chOff x="190500" y="714375"/>
          <a:chExt cx="8953500" cy="4657725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Matice výběru z možností, zodpovězeno 28x, nezodpovězeno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607820"/>
        </p:xfrm>
        <a:graphic>
          <a:graphicData uri="http://schemas.openxmlformats.org/drawingml/2006/table">
            <a:tbl>
              <a:tblPr firstRow="1" bandRow="1"/>
              <a:tblGrid>
                <a:gridCol w="1905000"/>
                <a:gridCol w="1333500"/>
                <a:gridCol w="1333500"/>
                <a:gridCol w="1333500"/>
                <a:gridCol w="1333500"/>
                <a:gridCol w="1333500"/>
              </a:tblGrid>
              <a:tr h="26670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Spokojen/a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Spíše spokojen/a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Nevím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Spíše nespokojen/a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Nespokojen/a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Nabídka turistických služeb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Kvalita informací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Rychlost připojení k internetu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Zázemí informačního střediska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Personál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028950"/>
            <a:ext cx="8572500" cy="1628775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Do jaké míry jste byl/a spokojen/a s následujícími službami: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Výběr z možností , zodpovězeno 28x, nezodpovězeno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Možnosti odpovědí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Responzí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Podíl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Ano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71.43%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28.57%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Získal/a jste v informačním středisku požadované informace?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Výběr z možností , zodpovězeno 28x, nezodpovězeno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Možnosti odpovědí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Responzí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Podíl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Ano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85.71%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14.29%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Navštívil/a jste někdy webové stránky našeho informačního centra?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Výběr z možností , zodpovězeno 28x, nezodpovězeno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Možnosti odpovědí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Responzí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Podíl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Ano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89.29%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Ne (prosím, uveďte co jste nenašel/la)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10.71%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Našel/la jste na našich webových stránkách vše, co jste hledal/a?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Výběr z možností , zodpovězeno 28x, nezodpovězeno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Možnosti odpovědí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Responzí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Podíl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Ano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96.43%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Ne ( z jakého důvodu)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3.57%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Hodnotíte informační středisko jako přínosné a důležité?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609975"/>
          <a:chOff x="190500" y="714375"/>
          <a:chExt cx="8953500" cy="3609975"/>
        </a:xfrm>
      </p:grpSpPr>
      <p:sp>
        <p:nvSpPr>
          <p:cNvPr id="14" name="TextBox 13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Hvězdičkové hodnocení, zodpovězeno 28x, nezodpovězeno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0668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Možnosti odpovědí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Responzí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Podíl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3/3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2/3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46.43%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1/3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3.57%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1771650"/>
            <a:ext cx="123825" cy="1238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1771650"/>
            <a:ext cx="123825" cy="123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1771650"/>
            <a:ext cx="123825" cy="1238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038350"/>
            <a:ext cx="123825" cy="123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038350"/>
            <a:ext cx="123825" cy="1238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2038350"/>
            <a:ext cx="123825" cy="1238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305050"/>
            <a:ext cx="123825" cy="1238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" y="2305050"/>
            <a:ext cx="123825" cy="1238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2305050"/>
            <a:ext cx="123825" cy="1238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2495550"/>
            <a:ext cx="8572500" cy="1114425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3" name="TextBox 12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Jak jste celkově spokojen/a se službami informačního střediska?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38125" y="666750"/>
          <a:ext cx="8858250" cy="4572000"/>
          <a:chOff x="238125" y="666750"/>
          <a:chExt cx="8858250" cy="4572000"/>
        </a:xfrm>
      </p:grpSpPr>
      <p:sp>
        <p:nvSpPr>
          <p:cNvPr id="26" name="TextBox 25"/>
          <p:cNvSpPr txBox="1"/>
          <p:nvPr/>
        </p:nvSpPr>
        <p:spPr>
          <a:xfrm>
            <a:off x="238125" y="66675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Základní údaje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5" y="1333500"/>
            <a:ext cx="381000" cy="381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1333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Název výzkumu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95750" y="1333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Hodnocení informačního střediska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85750" y="1809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" y="1905000"/>
            <a:ext cx="381000" cy="381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2000" y="1905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Autor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95750" y="1905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Richard Žižka 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85750" y="2381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2476500"/>
            <a:ext cx="381000" cy="381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2000" y="2476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Jazyk dotazníku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95750" y="2476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4375" y="2590800"/>
            <a:ext cx="190500" cy="142875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285750" y="2952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3048000"/>
            <a:ext cx="381000" cy="381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62000" y="3048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Veřejná adresa dotazníku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95750" y="3048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  <a:hlinkClick r:id="rId7"/>
              </a:rPr>
              <a:t>https://www.survio.com/survey/d/P3V/dotaznik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285750" y="3524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375" y="3619500"/>
            <a:ext cx="381000" cy="381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62000" y="3619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První odpověď
Poslední odpověď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95750" y="3619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28. 02. 2014
20. 04. 2017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285750" y="4095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375" y="4191000"/>
            <a:ext cx="381000" cy="381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62000" y="4191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Doba trvání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95750" y="4191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1148 dnů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666750"/>
          <a:ext cx="8810625" cy="4572000"/>
          <a:chOff x="190500" y="666750"/>
          <a:chExt cx="8810625" cy="4572000"/>
        </a:xfrm>
      </p:grpSpPr>
      <p:sp>
        <p:nvSpPr>
          <p:cNvPr id="18" name="TextBox 17"/>
          <p:cNvSpPr txBox="1"/>
          <p:nvPr/>
        </p:nvSpPr>
        <p:spPr>
          <a:xfrm>
            <a:off x="285750" y="666750"/>
            <a:ext cx="3333750" cy="3810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Statistika respondentů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905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291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38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Počet návštěv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6217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28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9550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Počet dokončených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3380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13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6712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Počet nedokončených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542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250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3875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Pouze zobrazení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770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49A33F">
                    <a:alpha val="100000"/>
                  </a:srgbClr>
                </a:solidFill>
                <a:latin typeface="Calibri"/>
              </a:rPr>
              <a:t>9.6%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103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49A33F">
                    <a:alpha val="100000"/>
                  </a:srgbClr>
                </a:solidFill>
                <a:latin typeface="Calibri"/>
              </a:rPr>
              <a:t>Celková úspěšnost vyplnění dotazníku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0500" y="2571750"/>
            <a:ext cx="4286250" cy="2857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Historie návštěv (28. 02. 2014 - 20. 04. 2017)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2857500"/>
            <a:ext cx="8572500" cy="16573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4429125"/>
            <a:ext cx="123825" cy="10477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6250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Počet návštěv (291)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500" y="4429125"/>
            <a:ext cx="123825" cy="10477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809750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Počet dokončených (28)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762000" y="952500"/>
          <a:ext cx="8953500" cy="4733925"/>
          <a:chOff x="762000" y="952500"/>
          <a:chExt cx="8953500" cy="4733925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524000"/>
            <a:ext cx="2143125" cy="21431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200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Celkem návštěv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58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Pouze zobrazeno (85.9 %)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Nedokončeno (4.5 %)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Dokončeno (9.6 %)</a:t>
            </a:r>
            <a:r>
              <a:t/>
            </a:r>
            <a:br/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50" y="3867150"/>
            <a:ext cx="123825" cy="104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8250" y="4019550"/>
            <a:ext cx="123825" cy="104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8250" y="4171950"/>
            <a:ext cx="114300" cy="1047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6150" y="1524000"/>
            <a:ext cx="2143125" cy="21431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8615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Zdroje návštěv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4812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Přímý odkaz (100 %)</a:t>
            </a:r>
            <a:r>
              <a:t/>
            </a:r>
            <a:br/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0" y="3867150"/>
            <a:ext cx="123825" cy="1047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300" y="1524000"/>
            <a:ext cx="2143125" cy="21431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21030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Čas vyplňování dotazníku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103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&lt;1 min. (60.7 %)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1-2 min. (25 %)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2-5 min. (3.6 %)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5-10 min. (3.6 %)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10-30 min. (3.6 %)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&gt;60 min. (3.6 %)</a:t>
            </a:r>
            <a:r>
              <a:t/>
            </a:r>
            <a:br/>
            <a:endParaRPr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0" y="3867150"/>
            <a:ext cx="123825" cy="104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750" y="4019550"/>
            <a:ext cx="123825" cy="104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2750" y="4171950"/>
            <a:ext cx="114300" cy="1047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62750" y="4324350"/>
            <a:ext cx="114300" cy="10477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62750" y="4476750"/>
            <a:ext cx="104775" cy="10477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62750" y="4629150"/>
            <a:ext cx="114300" cy="1047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Výběr z možností, více možných, zodpovězeno 28x, nezodpovězeno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Možnosti odpovědí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Responzí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Podíl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Občan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60.71%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Turista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60.71%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Využívám informační středisko jako: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5181600"/>
          <a:chOff x="190500" y="714375"/>
          <a:chExt cx="8953500" cy="51816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Výběr z možností , zodpovězeno 28x, nezodpovězeno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8669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Možnosti odpovědí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Responzí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Podíl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0-20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17.86%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21-30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42.86%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31-40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14.29%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41-50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3.57%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51-60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14.29%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61+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7.14%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295650"/>
            <a:ext cx="8572500" cy="1724372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Do jaké věkové kategorie patříte?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133850"/>
          <a:chOff x="190500" y="714375"/>
          <a:chExt cx="8953500" cy="413385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Výběr z možností , zodpovězeno 28x, nezodpovězeno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3335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Možnosti odpovědí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Responzí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Podíl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Vícekrát měsíčně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7.14%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Jednou měsíčně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39.29%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Jednou ročně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Méně často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28.57%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762250"/>
            <a:ext cx="8572500" cy="13716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Jak často využíváte služeb informačního střediska?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1762125"/>
          <a:chOff x="190500" y="714375"/>
          <a:chExt cx="8953500" cy="1762125"/>
        </a:xfrm>
      </p:grpSpPr>
      <p:sp>
        <p:nvSpPr>
          <p:cNvPr id="4" name="TextBox 3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Výběr z možností, více možných, zodpovězeno 28x, nezodpovězeno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24384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Možnosti odpovědí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Responzí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Podíl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Informace pro cestování po regionu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Informace o kulturním dění v regionu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46.43%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Přístup k internetu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Možnost kopírování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46.43%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 Získání informačních materiálů a upomínkových předmětů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17.86%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Nabídka prohlídky města s výkladem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Zakoupení vstupenek v předprodeji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21.43%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Jiný (prosím uveďte)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7.14%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Z jakého důvodu jste navštívil/a naše informační středisko? 1/2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829050"/>
          <a:chOff x="190500" y="714375"/>
          <a:chExt cx="8953500" cy="382905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428750"/>
            <a:ext cx="8572500" cy="24003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extBox 1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Z jakého důvodu jste navštívil/a naše informační středisko? 2/2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544</Words>
  <Application>Microsoft Macintosh PowerPoint</Application>
  <PresentationFormat>On-screen Show (16:9)</PresentationFormat>
  <Paragraphs>210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Calibri</vt:lpstr>
      <vt:lpstr>Theme74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>Hodnocení informačního střediska</dc:subject>
  <dc:creator>Richard Žižka </dc:creator>
  <cp:keywords/>
  <dc:description/>
  <cp:lastModifiedBy>Microsoft Office User</cp:lastModifiedBy>
  <cp:revision>1</cp:revision>
  <dcterms:created xsi:type="dcterms:W3CDTF">2018-01-30T11:19:07Z</dcterms:created>
  <dcterms:modified xsi:type="dcterms:W3CDTF">2018-01-30T11:28:55Z</dcterms:modified>
  <cp:category/>
</cp:coreProperties>
</file>