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15629"/>
    <p:restoredTop sz="94680"/>
  </p:normalViewPr>
  <p:slideViewPr>
    <p:cSldViewPr>
      <p:cViewPr>
        <p:scale>
          <a:sx n="100" d="100"/>
          <a:sy n="100" d="100"/>
        </p:scale>
        <p:origin x="2984" y="17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71500"/>
          </a:xfrm>
          <a:prstGeom prst="rect">
            <a:avLst/>
          </a:prstGeom>
          <a:solidFill>
            <a:srgbClr val="0D3944">
              <a:alpha val="100000"/>
            </a:srgbClr>
          </a:solidFill>
        </p:spPr>
        <p:txBody>
          <a:bodyPr lIns="91440" tIns="45720" rIns="91440" bIns="45720" rtlCol="0" anchor="ctr">
            <a:spAutoFit/>
          </a:bodyPr>
          <a:lstStyle/>
          <a:p>
            <a:pPr marL="0" marR="238125" lvl="0" indent="0" algn="r" fontAlgn="ctr">
              <a:lnSpc>
                <a:spcPct val="100000"/>
              </a:lnSpc>
            </a:pPr>
            <a:r>
              <a:rPr lang="en-US" sz="1600" b="1" u="none" spc="0">
                <a:solidFill>
                  <a:srgbClr val="FFFFFF">
                    <a:alpha val="100000"/>
                  </a:srgbClr>
                </a:solidFill>
                <a:latin typeface="Calibri"/>
              </a:rPr>
              <a:t>Oficina de turismo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206328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Relationship Id="rId3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hyperlink" Target="https://www.survio.com/survey/d/L4N7L4M6L1P8P9V2U" TargetMode="External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476500" y="2381250"/>
          <a:ext cx="6286500" cy="3457575"/>
          <a:chOff x="2476500" y="2381250"/>
          <a:chExt cx="6286500" cy="3457575"/>
        </a:xfrm>
      </p:grpSpPr>
      <p:sp>
        <p:nvSpPr>
          <p:cNvPr id="3" name="TextBox 2"/>
          <p:cNvSpPr txBox="1"/>
          <p:nvPr/>
        </p:nvSpPr>
        <p:spPr>
          <a:xfrm>
            <a:off x="2476500" y="2381250"/>
            <a:ext cx="3810000" cy="952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Oficina</a:t>
            </a:r>
            <a:r>
              <a:rPr lang="en-US" sz="2500" u="none" spc="0" dirty="0">
                <a:solidFill>
                  <a:srgbClr val="000000">
                    <a:alpha val="100000"/>
                  </a:srgbClr>
                </a:solidFill>
                <a:latin typeface="Calibri"/>
              </a:rPr>
              <a:t> de </a:t>
            </a:r>
            <a:r>
              <a:rPr lang="en-US" sz="2500" u="none" spc="0" dirty="0" err="1">
                <a:solidFill>
                  <a:srgbClr val="000000">
                    <a:alpha val="100000"/>
                  </a:srgbClr>
                </a:solidFill>
                <a:latin typeface="Calibri"/>
              </a:rPr>
              <a:t>turismo</a:t>
            </a:r>
            <a:endParaRPr lang="en-US" sz="2500" u="none" spc="0" dirty="0">
              <a:solidFill>
                <a:srgbClr val="000000">
                  <a:alpha val="100000"/>
                </a:srgbClr>
              </a:solidFill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9000" y="3048000"/>
            <a:ext cx="1905000" cy="4095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657725"/>
          <a:chOff x="190500" y="714375"/>
          <a:chExt cx="8953500" cy="4657725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Matriz de elecciones simples, respuestas 20x, no respondida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684020"/>
        </p:xfrm>
        <a:graphic>
          <a:graphicData uri="http://schemas.openxmlformats.org/drawingml/2006/table">
            <a:tbl>
              <a:tblPr firstRow="1" bandRow="1"/>
              <a:tblGrid>
                <a:gridCol w="1905000"/>
                <a:gridCol w="1333500"/>
                <a:gridCol w="1333500"/>
                <a:gridCol w="1333500"/>
                <a:gridCol w="1333500"/>
                <a:gridCol w="1333500"/>
              </a:tblGrid>
              <a:tr h="266700">
                <a:tc>
                  <a:txBody>
                    <a:bodyPr/>
                    <a:lstStyle/>
                    <a:p>
                      <a:pPr marL="0" marR="0" lvl="0" indent="0" algn="l" fontAlgn="base">
                        <a:lnSpc>
                          <a:spcPct val="100000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Muy contento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Contento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Indiferente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Descontento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Muy descontento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La variedad de servicios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La calidad de servicios 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La rapidez/disponibilidad de Internet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La hospitalidad y el confort de la oficina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El personal 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119740"/>
            <a:ext cx="8572500" cy="1628775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¿Cuál fue tu grado de satisfacción con los siguientes servicios?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Elección simple, respuestas 20x, no respondida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Respuesta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Respuestas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Sí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¿Al final encontraste la información que buscabas?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Elección simple, respuestas 20x, no respondida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Respuesta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Respuestas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Sí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¿Alguna vez has visitado nuestra página web?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Elección simple, respuestas 20x, no respondida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Respuesta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Respuestas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Sí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No (Por favor, déjanos saber qué es lo que buscabas)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¿Encontraste todo lo que buscabas en la página web?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Elección simple, respuestas 20x, no respondida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Respuesta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Respuestas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Sí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No (Por favor, indica la razón)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¿Dirías que nuestro centro de turismo es útil e importante?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295775"/>
          <a:chOff x="190500" y="714375"/>
          <a:chExt cx="8953500" cy="4295775"/>
        </a:xfrm>
      </p:grpSpPr>
      <p:sp>
        <p:nvSpPr>
          <p:cNvPr id="104" name="TextBox 10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Grado de la estrella, respuestas 20x, no respondida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9337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Respuesta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Respuestas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9/10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1/10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1771650"/>
            <a:ext cx="123825" cy="123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1771650"/>
            <a:ext cx="123825" cy="1238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1771650"/>
            <a:ext cx="123825" cy="1238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1771650"/>
            <a:ext cx="123825" cy="1238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1771650"/>
            <a:ext cx="123825" cy="1238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1771650"/>
            <a:ext cx="123825" cy="1238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771650"/>
            <a:ext cx="123825" cy="1238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1771650"/>
            <a:ext cx="123825" cy="1238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1771650"/>
            <a:ext cx="123825" cy="1238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9275" y="1771650"/>
            <a:ext cx="123825" cy="1238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038350"/>
            <a:ext cx="123825" cy="1238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038350"/>
            <a:ext cx="123825" cy="1238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038350"/>
            <a:ext cx="123825" cy="1238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038350"/>
            <a:ext cx="123825" cy="1238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038350"/>
            <a:ext cx="123825" cy="1238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038350"/>
            <a:ext cx="123825" cy="12382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038350"/>
            <a:ext cx="123825" cy="123825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038350"/>
            <a:ext cx="123825" cy="12382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450" y="2038350"/>
            <a:ext cx="123825" cy="1238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038350"/>
            <a:ext cx="123825" cy="1238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305050"/>
            <a:ext cx="123825" cy="1238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305050"/>
            <a:ext cx="123825" cy="1238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305050"/>
            <a:ext cx="123825" cy="12382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305050"/>
            <a:ext cx="123825" cy="12382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305050"/>
            <a:ext cx="123825" cy="12382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305050"/>
            <a:ext cx="123825" cy="12382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305050"/>
            <a:ext cx="123825" cy="12382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25" y="2305050"/>
            <a:ext cx="123825" cy="123825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305050"/>
            <a:ext cx="123825" cy="123825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305050"/>
            <a:ext cx="123825" cy="123825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571750"/>
            <a:ext cx="123825" cy="123825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571750"/>
            <a:ext cx="123825" cy="12382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571750"/>
            <a:ext cx="123825" cy="12382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571750"/>
            <a:ext cx="123825" cy="123825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571750"/>
            <a:ext cx="123825" cy="12382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571750"/>
            <a:ext cx="123825" cy="123825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571750"/>
            <a:ext cx="123825" cy="12382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571750"/>
            <a:ext cx="123825" cy="123825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571750"/>
            <a:ext cx="123825" cy="1238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571750"/>
            <a:ext cx="123825" cy="12382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2838450"/>
            <a:ext cx="123825" cy="12382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2838450"/>
            <a:ext cx="123825" cy="12382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2838450"/>
            <a:ext cx="123825" cy="12382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2838450"/>
            <a:ext cx="123825" cy="12382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2838450"/>
            <a:ext cx="123825" cy="12382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975" y="2838450"/>
            <a:ext cx="123825" cy="123825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2838450"/>
            <a:ext cx="123825" cy="12382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2838450"/>
            <a:ext cx="123825" cy="123825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2838450"/>
            <a:ext cx="123825" cy="12382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2838450"/>
            <a:ext cx="123825" cy="123825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105150"/>
            <a:ext cx="123825" cy="123825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105150"/>
            <a:ext cx="123825" cy="123825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105150"/>
            <a:ext cx="123825" cy="12382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105150"/>
            <a:ext cx="123825" cy="123825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0150" y="3105150"/>
            <a:ext cx="123825" cy="123825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105150"/>
            <a:ext cx="123825" cy="123825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105150"/>
            <a:ext cx="123825" cy="123825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105150"/>
            <a:ext cx="123825" cy="12382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105150"/>
            <a:ext cx="123825" cy="123825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105150"/>
            <a:ext cx="123825" cy="123825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371850"/>
            <a:ext cx="123825" cy="12382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371850"/>
            <a:ext cx="123825" cy="123825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371850"/>
            <a:ext cx="123825" cy="123825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5" y="3371850"/>
            <a:ext cx="123825" cy="123825"/>
          </a:xfrm>
          <a:prstGeom prst="rect">
            <a:avLst/>
          </a:prstGeom>
        </p:spPr>
      </p:pic>
      <p:pic>
        <p:nvPicPr>
          <p:cNvPr id="67" name="Picture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371850"/>
            <a:ext cx="123825" cy="123825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371850"/>
            <a:ext cx="123825" cy="123825"/>
          </a:xfrm>
          <a:prstGeom prst="rect">
            <a:avLst/>
          </a:prstGeom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371850"/>
            <a:ext cx="123825" cy="123825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371850"/>
            <a:ext cx="123825" cy="123825"/>
          </a:xfrm>
          <a:prstGeom prst="rect">
            <a:avLst/>
          </a:prstGeom>
        </p:spPr>
      </p:pic>
      <p:pic>
        <p:nvPicPr>
          <p:cNvPr id="71" name="Picture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371850"/>
            <a:ext cx="123825" cy="123825"/>
          </a:xfrm>
          <a:prstGeom prst="rect">
            <a:avLst/>
          </a:prstGeom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371850"/>
            <a:ext cx="123825" cy="123825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638550"/>
            <a:ext cx="123825" cy="123825"/>
          </a:xfrm>
          <a:prstGeom prst="rect">
            <a:avLst/>
          </a:prstGeom>
        </p:spPr>
      </p:pic>
      <p:pic>
        <p:nvPicPr>
          <p:cNvPr id="74" name="Picture 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638550"/>
            <a:ext cx="123825" cy="123825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3638550"/>
            <a:ext cx="123825" cy="123825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638550"/>
            <a:ext cx="123825" cy="123825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638550"/>
            <a:ext cx="123825" cy="123825"/>
          </a:xfrm>
          <a:prstGeom prst="rect">
            <a:avLst/>
          </a:prstGeom>
        </p:spPr>
      </p:pic>
      <p:pic>
        <p:nvPicPr>
          <p:cNvPr id="78" name="Picture 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638550"/>
            <a:ext cx="123825" cy="123825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638550"/>
            <a:ext cx="123825" cy="123825"/>
          </a:xfrm>
          <a:prstGeom prst="rect">
            <a:avLst/>
          </a:prstGeom>
        </p:spPr>
      </p:pic>
      <p:pic>
        <p:nvPicPr>
          <p:cNvPr id="80" name="Picture 7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638550"/>
            <a:ext cx="123825" cy="123825"/>
          </a:xfrm>
          <a:prstGeom prst="rect">
            <a:avLst/>
          </a:prstGeom>
        </p:spPr>
      </p:pic>
      <p:pic>
        <p:nvPicPr>
          <p:cNvPr id="81" name="Picture 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638550"/>
            <a:ext cx="123825" cy="123825"/>
          </a:xfrm>
          <a:prstGeom prst="rect">
            <a:avLst/>
          </a:prstGeom>
        </p:spPr>
      </p:pic>
      <p:pic>
        <p:nvPicPr>
          <p:cNvPr id="82" name="Picture 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638550"/>
            <a:ext cx="123825" cy="123825"/>
          </a:xfrm>
          <a:prstGeom prst="rect">
            <a:avLst/>
          </a:prstGeom>
        </p:spPr>
      </p:pic>
      <p:pic>
        <p:nvPicPr>
          <p:cNvPr id="83" name="Picture 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3905250"/>
            <a:ext cx="123825" cy="123825"/>
          </a:xfrm>
          <a:prstGeom prst="rect">
            <a:avLst/>
          </a:prstGeom>
        </p:spPr>
      </p:pic>
      <p:pic>
        <p:nvPicPr>
          <p:cNvPr id="84" name="Picture 8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675" y="3905250"/>
            <a:ext cx="123825" cy="123825"/>
          </a:xfrm>
          <a:prstGeom prst="rect">
            <a:avLst/>
          </a:prstGeom>
        </p:spPr>
      </p:pic>
      <p:pic>
        <p:nvPicPr>
          <p:cNvPr id="85" name="Picture 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3905250"/>
            <a:ext cx="123825" cy="123825"/>
          </a:xfrm>
          <a:prstGeom prst="rect">
            <a:avLst/>
          </a:prstGeom>
        </p:spPr>
      </p:pic>
      <p:pic>
        <p:nvPicPr>
          <p:cNvPr id="86" name="Picture 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3905250"/>
            <a:ext cx="123825" cy="123825"/>
          </a:xfrm>
          <a:prstGeom prst="rect">
            <a:avLst/>
          </a:prstGeom>
        </p:spPr>
      </p:pic>
      <p:pic>
        <p:nvPicPr>
          <p:cNvPr id="87" name="Picture 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3905250"/>
            <a:ext cx="123825" cy="123825"/>
          </a:xfrm>
          <a:prstGeom prst="rect">
            <a:avLst/>
          </a:prstGeom>
        </p:spPr>
      </p:pic>
      <p:pic>
        <p:nvPicPr>
          <p:cNvPr id="88" name="Picture 8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3905250"/>
            <a:ext cx="123825" cy="123825"/>
          </a:xfrm>
          <a:prstGeom prst="rect">
            <a:avLst/>
          </a:prstGeom>
        </p:spPr>
      </p:pic>
      <p:pic>
        <p:nvPicPr>
          <p:cNvPr id="89" name="Picture 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3905250"/>
            <a:ext cx="123825" cy="123825"/>
          </a:xfrm>
          <a:prstGeom prst="rect">
            <a:avLst/>
          </a:prstGeom>
        </p:spPr>
      </p:pic>
      <p:pic>
        <p:nvPicPr>
          <p:cNvPr id="90" name="Picture 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3905250"/>
            <a:ext cx="123825" cy="123825"/>
          </a:xfrm>
          <a:prstGeom prst="rect">
            <a:avLst/>
          </a:prstGeom>
        </p:spPr>
      </p:pic>
      <p:pic>
        <p:nvPicPr>
          <p:cNvPr id="91" name="Picture 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3905250"/>
            <a:ext cx="123825" cy="123825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3905250"/>
            <a:ext cx="123825" cy="123825"/>
          </a:xfrm>
          <a:prstGeom prst="rect">
            <a:avLst/>
          </a:prstGeom>
        </p:spPr>
      </p:pic>
      <p:pic>
        <p:nvPicPr>
          <p:cNvPr id="93" name="Picture 9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" y="4171950"/>
            <a:ext cx="123825" cy="123825"/>
          </a:xfrm>
          <a:prstGeom prst="rect">
            <a:avLst/>
          </a:prstGeom>
        </p:spPr>
      </p:pic>
      <p:pic>
        <p:nvPicPr>
          <p:cNvPr id="94" name="Picture 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675" y="4171950"/>
            <a:ext cx="123825" cy="123825"/>
          </a:xfrm>
          <a:prstGeom prst="rect">
            <a:avLst/>
          </a:prstGeom>
        </p:spPr>
      </p:pic>
      <p:pic>
        <p:nvPicPr>
          <p:cNvPr id="95" name="Picture 9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4171950"/>
            <a:ext cx="123825" cy="123825"/>
          </a:xfrm>
          <a:prstGeom prst="rect">
            <a:avLst/>
          </a:prstGeom>
        </p:spPr>
      </p:pic>
      <p:pic>
        <p:nvPicPr>
          <p:cNvPr id="96" name="Picture 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325" y="4171950"/>
            <a:ext cx="123825" cy="123825"/>
          </a:xfrm>
          <a:prstGeom prst="rect">
            <a:avLst/>
          </a:prstGeom>
        </p:spPr>
      </p:pic>
      <p:pic>
        <p:nvPicPr>
          <p:cNvPr id="97" name="Picture 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0150" y="4171950"/>
            <a:ext cx="123825" cy="123825"/>
          </a:xfrm>
          <a:prstGeom prst="rect">
            <a:avLst/>
          </a:prstGeom>
        </p:spPr>
      </p:pic>
      <p:pic>
        <p:nvPicPr>
          <p:cNvPr id="98" name="Picture 9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3975" y="4171950"/>
            <a:ext cx="123825" cy="123825"/>
          </a:xfrm>
          <a:prstGeom prst="rect">
            <a:avLst/>
          </a:prstGeom>
        </p:spPr>
      </p:pic>
      <p:pic>
        <p:nvPicPr>
          <p:cNvPr id="99" name="Picture 9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800" y="4171950"/>
            <a:ext cx="123825" cy="123825"/>
          </a:xfrm>
          <a:prstGeom prst="rect">
            <a:avLst/>
          </a:prstGeom>
        </p:spPr>
      </p:pic>
      <p:pic>
        <p:nvPicPr>
          <p:cNvPr id="100" name="Picture 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5" y="4171950"/>
            <a:ext cx="123825" cy="123825"/>
          </a:xfrm>
          <a:prstGeom prst="rect">
            <a:avLst/>
          </a:prstGeom>
        </p:spPr>
      </p:pic>
      <p:pic>
        <p:nvPicPr>
          <p:cNvPr id="101" name="Picture 10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450" y="4171950"/>
            <a:ext cx="123825" cy="123825"/>
          </a:xfrm>
          <a:prstGeom prst="rect">
            <a:avLst/>
          </a:prstGeom>
        </p:spPr>
      </p:pic>
      <p:pic>
        <p:nvPicPr>
          <p:cNvPr id="102" name="Picture 1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275" y="4171950"/>
            <a:ext cx="123825" cy="123825"/>
          </a:xfrm>
          <a:prstGeom prst="rect">
            <a:avLst/>
          </a:prstGeom>
        </p:spPr>
      </p:pic>
      <p:sp>
        <p:nvSpPr>
          <p:cNvPr id="103" name="TextBox 10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¿Cómo evaluarías el nivel general y la calidad de los servicios brindados por la oficina de turismo? 1/2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343400"/>
          <a:chOff x="190500" y="714375"/>
          <a:chExt cx="8953500" cy="434340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9146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¿Cómo evaluarías el nivel general y la calidad de los servicios brindados por la oficina de turismo? 2/2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238125" y="666750"/>
          <a:ext cx="8858250" cy="4572000"/>
          <a:chOff x="238125" y="666750"/>
          <a:chExt cx="8858250" cy="4572000"/>
        </a:xfrm>
      </p:grpSpPr>
      <p:sp>
        <p:nvSpPr>
          <p:cNvPr id="26" name="TextBox 25"/>
          <p:cNvSpPr txBox="1"/>
          <p:nvPr/>
        </p:nvSpPr>
        <p:spPr>
          <a:xfrm>
            <a:off x="238125" y="66675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General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5" y="1333500"/>
            <a:ext cx="381000" cy="381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0" y="1333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Nombre de encuesta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95750" y="1333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Oficina de turismo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85750" y="1809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375" y="1905000"/>
            <a:ext cx="381000" cy="38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62000" y="1905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Autor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95750" y="1905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Richard Žižka 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285750" y="2381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75" y="2476500"/>
            <a:ext cx="381000" cy="381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62000" y="2476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Idioma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95750" y="2476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4375" y="2590800"/>
            <a:ext cx="190500" cy="152400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285750" y="2952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375" y="3048000"/>
            <a:ext cx="381000" cy="38100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62000" y="3048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URL de la encuesta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095750" y="3048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  <a:hlinkClick r:id="rId7"/>
              </a:rPr>
              <a:t>https://www.survio.com/survey/d/L4N7L4M6L1P8P9V2U</a:t>
            </a:r>
          </a:p>
        </p:txBody>
      </p:sp>
      <p:cxnSp>
        <p:nvCxnSpPr>
          <p:cNvPr id="18" name="Straight Connector 17"/>
          <p:cNvCxnSpPr/>
          <p:nvPr/>
        </p:nvCxnSpPr>
        <p:spPr>
          <a:xfrm>
            <a:off x="285750" y="35242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3375" y="3619500"/>
            <a:ext cx="381000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62000" y="36195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Primera respuesta
Última respuesta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95750" y="36195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28/02/2014
03/03/2014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285750" y="4095750"/>
            <a:ext cx="8524875" cy="0"/>
          </a:xfrm>
          <a:prstGeom prst="line">
            <a:avLst/>
          </a:prstGeom>
          <a:ln w="12700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3" name="Picture 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375" y="4191000"/>
            <a:ext cx="381000" cy="3810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62000" y="4191000"/>
            <a:ext cx="238125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l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Duración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095750" y="4191000"/>
            <a:ext cx="4762500" cy="3810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r" fontAlgn="ctr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4 días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666750"/>
          <a:ext cx="8810625" cy="4572000"/>
          <a:chOff x="190500" y="666750"/>
          <a:chExt cx="8810625" cy="4572000"/>
        </a:xfrm>
      </p:grpSpPr>
      <p:sp>
        <p:nvSpPr>
          <p:cNvPr id="18" name="TextBox 17"/>
          <p:cNvSpPr txBox="1"/>
          <p:nvPr/>
        </p:nvSpPr>
        <p:spPr>
          <a:xfrm>
            <a:off x="285750" y="666750"/>
            <a:ext cx="3333750" cy="3810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20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Visitas de la encuesta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905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104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238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Total de visitas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217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9550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Total completado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380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30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6712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Respuestas incompletas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5425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000000">
                    <a:alpha val="100000"/>
                  </a:srgbClr>
                </a:solidFill>
                <a:latin typeface="Calibri"/>
              </a:rPr>
              <a:t>54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38750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000000">
                    <a:alpha val="100000"/>
                  </a:srgbClr>
                </a:solidFill>
                <a:latin typeface="Calibri"/>
              </a:rPr>
              <a:t>Mostró sólo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77050" y="1428750"/>
            <a:ext cx="12382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3100" u="none" spc="-200">
                <a:solidFill>
                  <a:srgbClr val="49A33F">
                    <a:alpha val="100000"/>
                  </a:srgbClr>
                </a:solidFill>
                <a:latin typeface="Calibri"/>
              </a:rPr>
              <a:t>19.2%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810375" y="1905000"/>
            <a:ext cx="142875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ctr" fontAlgn="base">
              <a:lnSpc>
                <a:spcPct val="100000"/>
              </a:lnSpc>
            </a:pPr>
            <a:r>
              <a:rPr lang="en-US" sz="1300" u="none" spc="-100">
                <a:solidFill>
                  <a:srgbClr val="49A33F">
                    <a:alpha val="100000"/>
                  </a:srgbClr>
                </a:solidFill>
                <a:latin typeface="Calibri"/>
              </a:rPr>
              <a:t>Tasa global de finalización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500" y="2571750"/>
            <a:ext cx="4286250" cy="2857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3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Historial de visitas (28/02/2014 - 03/03/2014)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25" y="2857500"/>
            <a:ext cx="8572500" cy="16573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4429125"/>
            <a:ext cx="123825" cy="10477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62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Total de visitas (104)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00" y="4429125"/>
            <a:ext cx="123825" cy="10477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809750" y="4381500"/>
            <a:ext cx="1905000" cy="190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Total completado (20)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762000" y="952500"/>
          <a:ext cx="8953500" cy="4362450"/>
          <a:chOff x="762000" y="952500"/>
          <a:chExt cx="8953500" cy="436245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1524000"/>
            <a:ext cx="2143125" cy="21431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620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Total visitas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58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Mostrando sólo (51.9 %)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Incompleto (28.8 %)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Completo (19.2 %)</a:t>
            </a:r>
            <a:r>
              <a:t/>
            </a:r>
            <a:br/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250" y="3867150"/>
            <a:ext cx="123825" cy="1047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8250" y="4019550"/>
            <a:ext cx="123825" cy="104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8250" y="4171950"/>
            <a:ext cx="114300" cy="1047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6150" y="1524000"/>
            <a:ext cx="2143125" cy="21431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8615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Fuentes de visitas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4812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Enlace directo (100 %)</a:t>
            </a:r>
            <a:r>
              <a:t/>
            </a:r>
            <a:br/>
            <a:endParaRPr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500" y="3867150"/>
            <a:ext cx="123825" cy="104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524000"/>
            <a:ext cx="2143125" cy="214312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210300" y="95250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ctr">
            <a:spAutoFit/>
          </a:bodyPr>
          <a:lstStyle/>
          <a:p>
            <a:pPr marL="0" marR="0" lvl="0" indent="0" algn="ctr" fontAlgn="ctr">
              <a:lnSpc>
                <a:spcPct val="100000"/>
              </a:lnSpc>
            </a:pPr>
            <a:r>
              <a:rPr lang="en-US" sz="16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Tiempo medio de finalización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10375" y="3790950"/>
            <a:ext cx="2143125" cy="571500"/>
          </a:xfrm>
          <a:prstGeom prst="rect">
            <a:avLst/>
          </a:prstGeom>
          <a:noFill/>
        </p:spPr>
        <p:txBody>
          <a:bodyPr lIns="91440" tIns="45720" rIns="91440" bIns="45720" rtlCol="0" anchor="t">
            <a:spAutoFit/>
          </a:bodyPr>
          <a:lstStyle/>
          <a:p>
            <a:pPr marL="0" marR="0" lvl="0" indent="0" algn="l" fontAlgn="t">
              <a:lnSpc>
                <a:spcPct val="100000"/>
              </a:lnSpc>
            </a:pPr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&lt;1 min. (95 %)</a:t>
            </a:r>
            <a:r>
              <a:t/>
            </a:r>
            <a:br/>
            <a:r>
              <a:rPr lang="en-US" sz="1000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&gt;60 min. (5 %)</a:t>
            </a:r>
            <a:r>
              <a:t/>
            </a:r>
            <a:br/>
            <a:endParaRPr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2750" y="3867150"/>
            <a:ext cx="123825" cy="1047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2750" y="4019550"/>
            <a:ext cx="123825" cy="10477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086100"/>
          <a:chOff x="190500" y="714375"/>
          <a:chExt cx="8953500" cy="30861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Elección múltiple, respuestas 20x, no respondida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8001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Respuesta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Respuestas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ciudadano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turista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228850"/>
            <a:ext cx="8572500" cy="85725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Disfruté de los servicios de la oficina como: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5181600"/>
          <a:chOff x="190500" y="714375"/>
          <a:chExt cx="8953500" cy="518160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Elección simple, respuestas 20x, no respondida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8669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Respuesta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Respuestas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0-20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21-30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31-40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41-50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51-60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61+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3295650"/>
            <a:ext cx="8572500" cy="1724372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Por favor, indica tu categoría de edad: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4133850"/>
          <a:chOff x="190500" y="714375"/>
          <a:chExt cx="8953500" cy="4133850"/>
        </a:xfrm>
      </p:grpSpPr>
      <p:sp>
        <p:nvSpPr>
          <p:cNvPr id="5" name="TextBox 4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Elección simple, respuestas 20x, no respondida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13335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Respuesta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Respuestas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Más de una vez al mes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Una vez al mes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Una vez al año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Con menos frecuencia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2762250"/>
            <a:ext cx="8572500" cy="13716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4" name="TextBox 3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¿Con qué frecuencia utilizas los servicios de nuestra oficina?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1762125"/>
          <a:chOff x="190500" y="714375"/>
          <a:chExt cx="8953500" cy="1762125"/>
        </a:xfrm>
      </p:grpSpPr>
      <p:sp>
        <p:nvSpPr>
          <p:cNvPr id="4" name="TextBox 3"/>
          <p:cNvSpPr txBox="1"/>
          <p:nvPr/>
        </p:nvSpPr>
        <p:spPr>
          <a:xfrm>
            <a:off x="190500" y="1190625"/>
            <a:ext cx="3810000" cy="57150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900" i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Elección múltiple, respuestas 20x, no respondida 0x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85750" y="1428750"/>
          <a:ext cx="8572500" cy="2476500"/>
        </p:xfrm>
        <a:graphic>
          <a:graphicData uri="http://schemas.openxmlformats.org/drawingml/2006/table">
            <a:tbl>
              <a:tblPr firstRow="1" bandRow="1"/>
              <a:tblGrid>
                <a:gridCol w="2857500"/>
                <a:gridCol w="2857500"/>
                <a:gridCol w="2857500"/>
              </a:tblGrid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Respuesta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Respuestas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Ratio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CFD7DA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Encontrar información sobre posibles viajes en nuestra región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Encontrar información sobre eventos culturales en la región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60%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El acceso al Internet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Utilizar fotocopiadora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35%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Comprar recuerdos, souvenirs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Encontrar y comprar visita comentada por la ciudad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Comprar billetes de venta anticipada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20%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5F5F5">
                        <a:alpha val="100000"/>
                      </a:srgbClr>
                    </a:solidFill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 marL="47625" marR="0" lvl="0" indent="0" algn="l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Otro (Por favor especifica)</a:t>
                      </a:r>
                    </a:p>
                  </a:txBody>
                  <a:tcPr marL="47625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fontAlgn="ctr">
                        <a:lnSpc>
                          <a:spcPct val="100000"/>
                        </a:lnSpc>
                      </a:pPr>
                      <a:r>
                        <a:rPr lang="en-US" sz="1000" u="none" spc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>
                          <a:alpha val="100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8ECED">
                        <a:alpha val="10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¿Qué es lo que te hizo a visitarnos la última vez? 1/2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714375"/>
          <a:ext cx="8953500" cy="3829050"/>
          <a:chOff x="190500" y="714375"/>
          <a:chExt cx="8953500" cy="382905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50" y="1428750"/>
            <a:ext cx="8572500" cy="2400300"/>
          </a:xfrm>
          <a:prstGeom prst="rect">
            <a:avLst/>
          </a:prstGeom>
          <a:ln w="9525" cap="flat" cmpd="sng" algn="ctr">
            <a:solidFill>
              <a:srgbClr val="00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2" name="TextBox 1"/>
          <p:cNvSpPr txBox="1"/>
          <p:nvPr/>
        </p:nvSpPr>
        <p:spPr>
          <a:xfrm>
            <a:off x="190500" y="714375"/>
            <a:ext cx="8763000" cy="476250"/>
          </a:xfrm>
          <a:prstGeom prst="rect">
            <a:avLst/>
          </a:prstGeom>
          <a:noFill/>
        </p:spPr>
        <p:txBody>
          <a:bodyPr lIns="91440" tIns="45720" rIns="91440" bIns="45720" rtlCol="0">
            <a:spAutoFit/>
          </a:bodyPr>
          <a:lstStyle/>
          <a:p>
            <a:pPr marL="0" marR="0" lvl="0" indent="0" algn="l" fontAlgn="base">
              <a:lnSpc>
                <a:spcPct val="100000"/>
              </a:lnSpc>
            </a:pPr>
            <a:r>
              <a:rPr lang="en-US" sz="1500" b="1" u="none" spc="0">
                <a:solidFill>
                  <a:srgbClr val="000000">
                    <a:alpha val="100000"/>
                  </a:srgbClr>
                </a:solidFill>
                <a:latin typeface="Calibri"/>
              </a:rPr>
              <a:t>¿Qué es lo que te hizo a visitarnos la última vez? 2/2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644</Words>
  <Application>Microsoft Macintosh PowerPoint</Application>
  <PresentationFormat>On-screen Show (16:9)</PresentationFormat>
  <Paragraphs>232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Calibri</vt:lpstr>
      <vt:lpstr>Theme2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subject>Oficina de turismo</dc:subject>
  <dc:creator>Richard Žižka </dc:creator>
  <cp:keywords/>
  <dc:description/>
  <cp:lastModifiedBy>Microsoft Office User</cp:lastModifiedBy>
  <cp:revision>1</cp:revision>
  <dcterms:created xsi:type="dcterms:W3CDTF">2018-01-30T11:35:35Z</dcterms:created>
  <dcterms:modified xsi:type="dcterms:W3CDTF">2018-01-30T11:37:07Z</dcterms:modified>
  <cp:category/>
</cp:coreProperties>
</file>