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5143500" type="screen16x9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 showComments="0">
  <p:normalViewPr>
    <p:restoredLeft sz="15629"/>
    <p:restoredTop sz="94680"/>
  </p:normalViewPr>
  <p:slideViewPr>
    <p:cSldViewPr>
      <p:cViewPr>
        <p:scale>
          <a:sx n="100" d="100"/>
          <a:sy n="100" d="100"/>
        </p:scale>
        <p:origin x="2984" y="17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571500"/>
          </a:xfrm>
          <a:prstGeom prst="rect">
            <a:avLst/>
          </a:prstGeom>
          <a:solidFill>
            <a:srgbClr val="0D3944">
              <a:alpha val="100000"/>
            </a:srgbClr>
          </a:solidFill>
        </p:spPr>
        <p:txBody>
          <a:bodyPr lIns="91440" tIns="45720" rIns="91440" bIns="45720" rtlCol="0" anchor="ctr">
            <a:spAutoFit/>
          </a:bodyPr>
          <a:lstStyle/>
          <a:p>
            <a:pPr marL="0" marR="238125" lvl="0" indent="0" algn="r" fontAlgn="ctr">
              <a:lnSpc>
                <a:spcPct val="100000"/>
              </a:lnSpc>
            </a:pPr>
            <a:r>
              <a:rPr lang="en-US" sz="1600" b="1" u="none" spc="0">
                <a:solidFill>
                  <a:srgbClr val="FFFFFF">
                    <a:alpha val="100000"/>
                  </a:srgbClr>
                </a:solidFill>
                <a:latin typeface="Calibri"/>
              </a:rPr>
              <a:t>Centro de informações turísticas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2063357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indent="-324900" algn="ctr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5.png"/><Relationship Id="rId3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hyperlink" Target="https://www.survio.com/survey/d/E6T9R6P5O8Z4O9V3A" TargetMode="External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7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2476500" y="2381250"/>
          <a:ext cx="6286500" cy="3457575"/>
          <a:chOff x="2476500" y="2381250"/>
          <a:chExt cx="6286500" cy="3457575"/>
        </a:xfrm>
      </p:grpSpPr>
      <p:sp>
        <p:nvSpPr>
          <p:cNvPr id="3" name="TextBox 2"/>
          <p:cNvSpPr txBox="1"/>
          <p:nvPr/>
        </p:nvSpPr>
        <p:spPr>
          <a:xfrm>
            <a:off x="1281522" y="2381250"/>
            <a:ext cx="6199956" cy="477054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25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Centro de </a:t>
            </a:r>
            <a:r>
              <a:rPr lang="en-US" sz="2500" u="none" spc="0" dirty="0" err="1">
                <a:solidFill>
                  <a:srgbClr val="000000">
                    <a:alpha val="100000"/>
                  </a:srgbClr>
                </a:solidFill>
                <a:latin typeface="Calibri"/>
              </a:rPr>
              <a:t>informações</a:t>
            </a:r>
            <a:r>
              <a:rPr lang="en-US" sz="2500" u="none" spc="0" dirty="0">
                <a:solidFill>
                  <a:srgbClr val="000000">
                    <a:alpha val="100000"/>
                  </a:srgbClr>
                </a:solidFill>
                <a:latin typeface="Calibri"/>
              </a:rPr>
              <a:t> </a:t>
            </a:r>
            <a:r>
              <a:rPr lang="en-US" sz="2500" u="none" spc="0" dirty="0" err="1">
                <a:solidFill>
                  <a:srgbClr val="000000">
                    <a:alpha val="100000"/>
                  </a:srgbClr>
                </a:solidFill>
                <a:latin typeface="Calibri"/>
              </a:rPr>
              <a:t>turísticas</a:t>
            </a:r>
            <a:endParaRPr lang="en-US" sz="2500" u="none" spc="0" dirty="0">
              <a:solidFill>
                <a:srgbClr val="000000">
                  <a:alpha val="100000"/>
                </a:srgbClr>
              </a:solidFill>
              <a:latin typeface="Calibri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0" y="3048000"/>
            <a:ext cx="1905000" cy="40957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4657725"/>
          <a:chOff x="190500" y="714375"/>
          <a:chExt cx="8953500" cy="4657725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Matriz de seleção simples, respostas 20x, Não respondido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1684020"/>
        </p:xfrm>
        <a:graphic>
          <a:graphicData uri="http://schemas.openxmlformats.org/drawingml/2006/table">
            <a:tbl>
              <a:tblPr firstRow="1" bandRow="1"/>
              <a:tblGrid>
                <a:gridCol w="1905000"/>
                <a:gridCol w="1333500"/>
                <a:gridCol w="1333500"/>
                <a:gridCol w="1333500"/>
                <a:gridCol w="1333500"/>
                <a:gridCol w="1333500"/>
              </a:tblGrid>
              <a:tr h="266700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Muito satisfeito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Satisfeito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Indiferente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Insatisfeito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Muito insatisfeito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Os serviços oferecidos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A qualidade dos serviços prestados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A velocidade de conexão à Internet 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O acesso, conforto e hospitalidade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A qualidade do serviço prestado pela equipa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3112770"/>
            <a:ext cx="8572500" cy="1628775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Quão satisfeito você estava com os seguintes serviços?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3086100"/>
          <a:chOff x="190500" y="714375"/>
          <a:chExt cx="8953500" cy="308610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Seleção simples, respostas 20x, Não respondido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8001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Resposta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Respostas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Ratio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Sim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Não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228850"/>
            <a:ext cx="8572500" cy="85725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Será que o centro de informação tem o que você precisava?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3086100"/>
          <a:chOff x="190500" y="714375"/>
          <a:chExt cx="8953500" cy="308610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Seleção simples, respostas 20x, Não respondido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8001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Resposta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Respostas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Ratio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Sim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75%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Não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228850"/>
            <a:ext cx="8572500" cy="85725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Você já visitou o site do centro de informações?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3086100"/>
          <a:chOff x="190500" y="714375"/>
          <a:chExt cx="8953500" cy="308610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Seleção simples, respostas 20x, Não respondido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8001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Resposta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Respostas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Ratio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Sim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85%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Não (por favor, diga-nos o que procurava)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228850"/>
            <a:ext cx="8572500" cy="85725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Encontrou tudo o que procurava no nosso site?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3086100"/>
          <a:chOff x="190500" y="714375"/>
          <a:chExt cx="8953500" cy="308610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Seleção simples, respostas 20x, Não respondido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8001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Resposta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Respostas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Ratio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Sim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90%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Não (por favor, indique-nos os motivos)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228850"/>
            <a:ext cx="8572500" cy="85725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Você diria que o centro de informação foi útil ou importante para a sua visita?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4295775"/>
          <a:chOff x="190500" y="714375"/>
          <a:chExt cx="8953500" cy="4295775"/>
        </a:xfrm>
      </p:grpSpPr>
      <p:sp>
        <p:nvSpPr>
          <p:cNvPr id="104" name="TextBox 103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Classificação de estrelas, respostas 20x, Não respondido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29337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Resposta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Respostas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Ratio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10/10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9/10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8/10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7/10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1771650"/>
            <a:ext cx="123825" cy="1238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1771650"/>
            <a:ext cx="123825" cy="1238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1771650"/>
            <a:ext cx="123825" cy="1238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325" y="1771650"/>
            <a:ext cx="123825" cy="1238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150" y="1771650"/>
            <a:ext cx="123825" cy="1238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3975" y="1771650"/>
            <a:ext cx="123825" cy="12382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1771650"/>
            <a:ext cx="123825" cy="1238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625" y="1771650"/>
            <a:ext cx="123825" cy="12382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5450" y="1771650"/>
            <a:ext cx="123825" cy="12382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9275" y="1771650"/>
            <a:ext cx="123825" cy="12382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2038350"/>
            <a:ext cx="123825" cy="12382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2038350"/>
            <a:ext cx="123825" cy="12382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2038350"/>
            <a:ext cx="123825" cy="12382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325" y="2038350"/>
            <a:ext cx="123825" cy="12382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150" y="2038350"/>
            <a:ext cx="123825" cy="12382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3975" y="2038350"/>
            <a:ext cx="123825" cy="12382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2038350"/>
            <a:ext cx="123825" cy="12382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625" y="2038350"/>
            <a:ext cx="123825" cy="12382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5450" y="2038350"/>
            <a:ext cx="123825" cy="12382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75" y="2038350"/>
            <a:ext cx="123825" cy="123825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2305050"/>
            <a:ext cx="123825" cy="12382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2305050"/>
            <a:ext cx="123825" cy="123825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2305050"/>
            <a:ext cx="123825" cy="123825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325" y="2305050"/>
            <a:ext cx="123825" cy="123825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150" y="2305050"/>
            <a:ext cx="123825" cy="123825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3975" y="2305050"/>
            <a:ext cx="123825" cy="123825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2305050"/>
            <a:ext cx="123825" cy="123825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625" y="2305050"/>
            <a:ext cx="123825" cy="123825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450" y="2305050"/>
            <a:ext cx="123825" cy="123825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75" y="2305050"/>
            <a:ext cx="123825" cy="123825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2571750"/>
            <a:ext cx="123825" cy="123825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2571750"/>
            <a:ext cx="123825" cy="123825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2571750"/>
            <a:ext cx="123825" cy="123825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325" y="2571750"/>
            <a:ext cx="123825" cy="123825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150" y="2571750"/>
            <a:ext cx="123825" cy="123825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3975" y="2571750"/>
            <a:ext cx="123825" cy="123825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2571750"/>
            <a:ext cx="123825" cy="123825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25" y="2571750"/>
            <a:ext cx="123825" cy="123825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450" y="2571750"/>
            <a:ext cx="123825" cy="123825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75" y="2571750"/>
            <a:ext cx="123825" cy="123825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2838450"/>
            <a:ext cx="123825" cy="123825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2838450"/>
            <a:ext cx="123825" cy="123825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2838450"/>
            <a:ext cx="123825" cy="123825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325" y="2838450"/>
            <a:ext cx="123825" cy="123825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150" y="2838450"/>
            <a:ext cx="123825" cy="123825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3975" y="2838450"/>
            <a:ext cx="123825" cy="123825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2838450"/>
            <a:ext cx="123825" cy="123825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25" y="2838450"/>
            <a:ext cx="123825" cy="123825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450" y="2838450"/>
            <a:ext cx="123825" cy="123825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75" y="2838450"/>
            <a:ext cx="123825" cy="123825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3105150"/>
            <a:ext cx="123825" cy="123825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3105150"/>
            <a:ext cx="123825" cy="123825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3105150"/>
            <a:ext cx="123825" cy="123825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325" y="3105150"/>
            <a:ext cx="123825" cy="123825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150" y="3105150"/>
            <a:ext cx="123825" cy="123825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3975" y="3105150"/>
            <a:ext cx="123825" cy="123825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3105150"/>
            <a:ext cx="123825" cy="123825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25" y="3105150"/>
            <a:ext cx="123825" cy="123825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450" y="3105150"/>
            <a:ext cx="123825" cy="123825"/>
          </a:xfrm>
          <a:prstGeom prst="rect">
            <a:avLst/>
          </a:prstGeom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75" y="3105150"/>
            <a:ext cx="123825" cy="123825"/>
          </a:xfrm>
          <a:prstGeom prst="rect">
            <a:avLst/>
          </a:prstGeom>
        </p:spPr>
      </p:pic>
      <p:pic>
        <p:nvPicPr>
          <p:cNvPr id="63" name="Picture 6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3371850"/>
            <a:ext cx="123825" cy="123825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3371850"/>
            <a:ext cx="123825" cy="123825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3371850"/>
            <a:ext cx="123825" cy="123825"/>
          </a:xfrm>
          <a:prstGeom prst="rect">
            <a:avLst/>
          </a:prstGeom>
        </p:spPr>
      </p:pic>
      <p:pic>
        <p:nvPicPr>
          <p:cNvPr id="66" name="Picture 6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325" y="3371850"/>
            <a:ext cx="123825" cy="123825"/>
          </a:xfrm>
          <a:prstGeom prst="rect">
            <a:avLst/>
          </a:prstGeom>
        </p:spPr>
      </p:pic>
      <p:pic>
        <p:nvPicPr>
          <p:cNvPr id="67" name="Picture 6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0150" y="3371850"/>
            <a:ext cx="123825" cy="123825"/>
          </a:xfrm>
          <a:prstGeom prst="rect">
            <a:avLst/>
          </a:prstGeom>
        </p:spPr>
      </p:pic>
      <p:pic>
        <p:nvPicPr>
          <p:cNvPr id="68" name="Picture 6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3975" y="3371850"/>
            <a:ext cx="123825" cy="123825"/>
          </a:xfrm>
          <a:prstGeom prst="rect">
            <a:avLst/>
          </a:prstGeom>
        </p:spPr>
      </p:pic>
      <p:pic>
        <p:nvPicPr>
          <p:cNvPr id="69" name="Picture 6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3371850"/>
            <a:ext cx="123825" cy="123825"/>
          </a:xfrm>
          <a:prstGeom prst="rect">
            <a:avLst/>
          </a:prstGeom>
        </p:spPr>
      </p:pic>
      <p:pic>
        <p:nvPicPr>
          <p:cNvPr id="70" name="Picture 6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25" y="3371850"/>
            <a:ext cx="123825" cy="123825"/>
          </a:xfrm>
          <a:prstGeom prst="rect">
            <a:avLst/>
          </a:prstGeom>
        </p:spPr>
      </p:pic>
      <p:pic>
        <p:nvPicPr>
          <p:cNvPr id="71" name="Picture 7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450" y="3371850"/>
            <a:ext cx="123825" cy="123825"/>
          </a:xfrm>
          <a:prstGeom prst="rect">
            <a:avLst/>
          </a:prstGeom>
        </p:spPr>
      </p:pic>
      <p:pic>
        <p:nvPicPr>
          <p:cNvPr id="72" name="Picture 7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75" y="3371850"/>
            <a:ext cx="123825" cy="123825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3638550"/>
            <a:ext cx="123825" cy="123825"/>
          </a:xfrm>
          <a:prstGeom prst="rect">
            <a:avLst/>
          </a:prstGeom>
        </p:spPr>
      </p:pic>
      <p:pic>
        <p:nvPicPr>
          <p:cNvPr id="74" name="Picture 7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3638550"/>
            <a:ext cx="123825" cy="123825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3638550"/>
            <a:ext cx="123825" cy="123825"/>
          </a:xfrm>
          <a:prstGeom prst="rect">
            <a:avLst/>
          </a:prstGeom>
        </p:spPr>
      </p:pic>
      <p:pic>
        <p:nvPicPr>
          <p:cNvPr id="76" name="Picture 7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325" y="3638550"/>
            <a:ext cx="123825" cy="123825"/>
          </a:xfrm>
          <a:prstGeom prst="rect">
            <a:avLst/>
          </a:prstGeom>
        </p:spPr>
      </p:pic>
      <p:pic>
        <p:nvPicPr>
          <p:cNvPr id="77" name="Picture 7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0150" y="3638550"/>
            <a:ext cx="123825" cy="123825"/>
          </a:xfrm>
          <a:prstGeom prst="rect">
            <a:avLst/>
          </a:prstGeom>
        </p:spPr>
      </p:pic>
      <p:pic>
        <p:nvPicPr>
          <p:cNvPr id="78" name="Picture 7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3975" y="3638550"/>
            <a:ext cx="123825" cy="123825"/>
          </a:xfrm>
          <a:prstGeom prst="rect">
            <a:avLst/>
          </a:prstGeom>
        </p:spPr>
      </p:pic>
      <p:pic>
        <p:nvPicPr>
          <p:cNvPr id="79" name="Picture 7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3638550"/>
            <a:ext cx="123825" cy="123825"/>
          </a:xfrm>
          <a:prstGeom prst="rect">
            <a:avLst/>
          </a:prstGeom>
        </p:spPr>
      </p:pic>
      <p:pic>
        <p:nvPicPr>
          <p:cNvPr id="80" name="Picture 7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25" y="3638550"/>
            <a:ext cx="123825" cy="123825"/>
          </a:xfrm>
          <a:prstGeom prst="rect">
            <a:avLst/>
          </a:prstGeom>
        </p:spPr>
      </p:pic>
      <p:pic>
        <p:nvPicPr>
          <p:cNvPr id="81" name="Picture 8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450" y="3638550"/>
            <a:ext cx="123825" cy="123825"/>
          </a:xfrm>
          <a:prstGeom prst="rect">
            <a:avLst/>
          </a:prstGeom>
        </p:spPr>
      </p:pic>
      <p:pic>
        <p:nvPicPr>
          <p:cNvPr id="82" name="Picture 8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75" y="3638550"/>
            <a:ext cx="123825" cy="123825"/>
          </a:xfrm>
          <a:prstGeom prst="rect">
            <a:avLst/>
          </a:prstGeom>
        </p:spPr>
      </p:pic>
      <p:pic>
        <p:nvPicPr>
          <p:cNvPr id="83" name="Picture 8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3905250"/>
            <a:ext cx="123825" cy="123825"/>
          </a:xfrm>
          <a:prstGeom prst="rect">
            <a:avLst/>
          </a:prstGeom>
        </p:spPr>
      </p:pic>
      <p:pic>
        <p:nvPicPr>
          <p:cNvPr id="84" name="Picture 8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3905250"/>
            <a:ext cx="123825" cy="123825"/>
          </a:xfrm>
          <a:prstGeom prst="rect">
            <a:avLst/>
          </a:prstGeom>
        </p:spPr>
      </p:pic>
      <p:pic>
        <p:nvPicPr>
          <p:cNvPr id="85" name="Picture 8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500" y="3905250"/>
            <a:ext cx="123825" cy="123825"/>
          </a:xfrm>
          <a:prstGeom prst="rect">
            <a:avLst/>
          </a:prstGeom>
        </p:spPr>
      </p:pic>
      <p:pic>
        <p:nvPicPr>
          <p:cNvPr id="86" name="Picture 8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325" y="3905250"/>
            <a:ext cx="123825" cy="123825"/>
          </a:xfrm>
          <a:prstGeom prst="rect">
            <a:avLst/>
          </a:prstGeom>
        </p:spPr>
      </p:pic>
      <p:pic>
        <p:nvPicPr>
          <p:cNvPr id="87" name="Picture 8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0150" y="3905250"/>
            <a:ext cx="123825" cy="123825"/>
          </a:xfrm>
          <a:prstGeom prst="rect">
            <a:avLst/>
          </a:prstGeom>
        </p:spPr>
      </p:pic>
      <p:pic>
        <p:nvPicPr>
          <p:cNvPr id="88" name="Picture 8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3975" y="3905250"/>
            <a:ext cx="123825" cy="123825"/>
          </a:xfrm>
          <a:prstGeom prst="rect">
            <a:avLst/>
          </a:prstGeom>
        </p:spPr>
      </p:pic>
      <p:pic>
        <p:nvPicPr>
          <p:cNvPr id="89" name="Picture 8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3905250"/>
            <a:ext cx="123825" cy="123825"/>
          </a:xfrm>
          <a:prstGeom prst="rect">
            <a:avLst/>
          </a:prstGeom>
        </p:spPr>
      </p:pic>
      <p:pic>
        <p:nvPicPr>
          <p:cNvPr id="90" name="Picture 8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25" y="3905250"/>
            <a:ext cx="123825" cy="123825"/>
          </a:xfrm>
          <a:prstGeom prst="rect">
            <a:avLst/>
          </a:prstGeom>
        </p:spPr>
      </p:pic>
      <p:pic>
        <p:nvPicPr>
          <p:cNvPr id="91" name="Picture 9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450" y="3905250"/>
            <a:ext cx="123825" cy="123825"/>
          </a:xfrm>
          <a:prstGeom prst="rect">
            <a:avLst/>
          </a:prstGeom>
        </p:spPr>
      </p:pic>
      <p:pic>
        <p:nvPicPr>
          <p:cNvPr id="92" name="Picture 9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75" y="3905250"/>
            <a:ext cx="123825" cy="123825"/>
          </a:xfrm>
          <a:prstGeom prst="rect">
            <a:avLst/>
          </a:prstGeom>
        </p:spPr>
      </p:pic>
      <p:pic>
        <p:nvPicPr>
          <p:cNvPr id="93" name="Picture 9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4171950"/>
            <a:ext cx="123825" cy="123825"/>
          </a:xfrm>
          <a:prstGeom prst="rect">
            <a:avLst/>
          </a:prstGeom>
        </p:spPr>
      </p:pic>
      <p:pic>
        <p:nvPicPr>
          <p:cNvPr id="94" name="Picture 9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675" y="4171950"/>
            <a:ext cx="123825" cy="123825"/>
          </a:xfrm>
          <a:prstGeom prst="rect">
            <a:avLst/>
          </a:prstGeom>
        </p:spPr>
      </p:pic>
      <p:pic>
        <p:nvPicPr>
          <p:cNvPr id="95" name="Picture 9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500" y="4171950"/>
            <a:ext cx="123825" cy="123825"/>
          </a:xfrm>
          <a:prstGeom prst="rect">
            <a:avLst/>
          </a:prstGeom>
        </p:spPr>
      </p:pic>
      <p:pic>
        <p:nvPicPr>
          <p:cNvPr id="96" name="Picture 9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325" y="4171950"/>
            <a:ext cx="123825" cy="123825"/>
          </a:xfrm>
          <a:prstGeom prst="rect">
            <a:avLst/>
          </a:prstGeom>
        </p:spPr>
      </p:pic>
      <p:pic>
        <p:nvPicPr>
          <p:cNvPr id="97" name="Picture 9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0150" y="4171950"/>
            <a:ext cx="123825" cy="123825"/>
          </a:xfrm>
          <a:prstGeom prst="rect">
            <a:avLst/>
          </a:prstGeom>
        </p:spPr>
      </p:pic>
      <p:pic>
        <p:nvPicPr>
          <p:cNvPr id="98" name="Picture 9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3975" y="4171950"/>
            <a:ext cx="123825" cy="123825"/>
          </a:xfrm>
          <a:prstGeom prst="rect">
            <a:avLst/>
          </a:prstGeom>
        </p:spPr>
      </p:pic>
      <p:pic>
        <p:nvPicPr>
          <p:cNvPr id="99" name="Picture 9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4171950"/>
            <a:ext cx="123825" cy="123825"/>
          </a:xfrm>
          <a:prstGeom prst="rect">
            <a:avLst/>
          </a:prstGeom>
        </p:spPr>
      </p:pic>
      <p:pic>
        <p:nvPicPr>
          <p:cNvPr id="100" name="Picture 9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25" y="4171950"/>
            <a:ext cx="123825" cy="123825"/>
          </a:xfrm>
          <a:prstGeom prst="rect">
            <a:avLst/>
          </a:prstGeom>
        </p:spPr>
      </p:pic>
      <p:pic>
        <p:nvPicPr>
          <p:cNvPr id="101" name="Picture 10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450" y="4171950"/>
            <a:ext cx="123825" cy="123825"/>
          </a:xfrm>
          <a:prstGeom prst="rect">
            <a:avLst/>
          </a:prstGeom>
        </p:spPr>
      </p:pic>
      <p:pic>
        <p:nvPicPr>
          <p:cNvPr id="102" name="Picture 10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75" y="4171950"/>
            <a:ext cx="123825" cy="123825"/>
          </a:xfrm>
          <a:prstGeom prst="rect">
            <a:avLst/>
          </a:prstGeom>
        </p:spPr>
      </p:pic>
      <p:sp>
        <p:nvSpPr>
          <p:cNvPr id="103" name="TextBox 102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Como você classificaria o nível global e a qualidade dos serviços prestados pelo centro de informação? 1/2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4343400"/>
          <a:chOff x="190500" y="714375"/>
          <a:chExt cx="8953500" cy="434340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1428750"/>
            <a:ext cx="8572500" cy="291465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2" name="TextBox 1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Como você classificaria o nível global e a qualidade dos serviços prestados pelo centro de informação? 2/2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238125" y="666750"/>
          <a:ext cx="8858250" cy="4572000"/>
          <a:chOff x="238125" y="666750"/>
          <a:chExt cx="8858250" cy="4572000"/>
        </a:xfrm>
      </p:grpSpPr>
      <p:sp>
        <p:nvSpPr>
          <p:cNvPr id="26" name="TextBox 25"/>
          <p:cNvSpPr txBox="1"/>
          <p:nvPr/>
        </p:nvSpPr>
        <p:spPr>
          <a:xfrm>
            <a:off x="238125" y="66675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20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General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375" y="1333500"/>
            <a:ext cx="381000" cy="381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0" y="133350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l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Nome de inquérito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95750" y="1333500"/>
            <a:ext cx="476250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r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Centro de informações turísticas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285750" y="1809750"/>
            <a:ext cx="8524875" cy="0"/>
          </a:xfrm>
          <a:prstGeom prst="line">
            <a:avLst/>
          </a:prstGeom>
          <a:ln w="12700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375" y="1905000"/>
            <a:ext cx="381000" cy="381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62000" y="190500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l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Autor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95750" y="1905000"/>
            <a:ext cx="476250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r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Richard Žižka 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285750" y="2381250"/>
            <a:ext cx="8524875" cy="0"/>
          </a:xfrm>
          <a:prstGeom prst="line">
            <a:avLst/>
          </a:prstGeom>
          <a:ln w="12700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375" y="2476500"/>
            <a:ext cx="381000" cy="381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62000" y="247650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l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Idioma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095750" y="2476500"/>
            <a:ext cx="476250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r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pt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34375" y="2590800"/>
            <a:ext cx="190500" cy="152400"/>
          </a:xfrm>
          <a:prstGeom prst="rect">
            <a:avLst/>
          </a:prstGeom>
        </p:spPr>
      </p:pic>
      <p:cxnSp>
        <p:nvCxnSpPr>
          <p:cNvPr id="14" name="Straight Connector 13"/>
          <p:cNvCxnSpPr/>
          <p:nvPr/>
        </p:nvCxnSpPr>
        <p:spPr>
          <a:xfrm>
            <a:off x="285750" y="2952750"/>
            <a:ext cx="8524875" cy="0"/>
          </a:xfrm>
          <a:prstGeom prst="line">
            <a:avLst/>
          </a:prstGeom>
          <a:ln w="12700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5" name="Picture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3375" y="3048000"/>
            <a:ext cx="381000" cy="3810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762000" y="304800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l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URL do inquérito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095750" y="3048000"/>
            <a:ext cx="476250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r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  <a:hlinkClick r:id="rId7"/>
              </a:rPr>
              <a:t>https://www.survio.com/survey/d/E6T9R6P5O8Z4O9V3A</a:t>
            </a:r>
          </a:p>
        </p:txBody>
      </p:sp>
      <p:cxnSp>
        <p:nvCxnSpPr>
          <p:cNvPr id="18" name="Straight Connector 17"/>
          <p:cNvCxnSpPr/>
          <p:nvPr/>
        </p:nvCxnSpPr>
        <p:spPr>
          <a:xfrm>
            <a:off x="285750" y="3524250"/>
            <a:ext cx="8524875" cy="0"/>
          </a:xfrm>
          <a:prstGeom prst="line">
            <a:avLst/>
          </a:prstGeom>
          <a:ln w="12700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9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3375" y="3619500"/>
            <a:ext cx="381000" cy="38100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762000" y="361950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l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Primeira resposta
Última resposta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095750" y="3619500"/>
            <a:ext cx="476250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r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2014/02/28
2014/03/03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285750" y="4095750"/>
            <a:ext cx="8524875" cy="0"/>
          </a:xfrm>
          <a:prstGeom prst="line">
            <a:avLst/>
          </a:prstGeom>
          <a:ln w="12700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3" name="Picture 2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3375" y="4191000"/>
            <a:ext cx="381000" cy="38100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762000" y="419100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l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Duração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095750" y="4191000"/>
            <a:ext cx="476250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r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4 dias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666750"/>
          <a:ext cx="8810625" cy="4572000"/>
          <a:chOff x="190500" y="666750"/>
          <a:chExt cx="8810625" cy="4572000"/>
        </a:xfrm>
      </p:grpSpPr>
      <p:sp>
        <p:nvSpPr>
          <p:cNvPr id="18" name="TextBox 17"/>
          <p:cNvSpPr txBox="1"/>
          <p:nvPr/>
        </p:nvSpPr>
        <p:spPr>
          <a:xfrm>
            <a:off x="285750" y="666750"/>
            <a:ext cx="3333750" cy="3810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20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Visitas do inquérito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90550" y="1428750"/>
            <a:ext cx="12382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3100" u="none" spc="-200">
                <a:solidFill>
                  <a:srgbClr val="000000">
                    <a:alpha val="100000"/>
                  </a:srgbClr>
                </a:solidFill>
                <a:latin typeface="Calibri"/>
              </a:rPr>
              <a:t>60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23875" y="1905000"/>
            <a:ext cx="14287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1300" u="none" spc="-100">
                <a:solidFill>
                  <a:srgbClr val="000000">
                    <a:alpha val="100000"/>
                  </a:srgbClr>
                </a:solidFill>
                <a:latin typeface="Calibri"/>
              </a:rPr>
              <a:t>Total  de visitas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62175" y="1428750"/>
            <a:ext cx="12382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3100" u="none" spc="-200">
                <a:solidFill>
                  <a:srgbClr val="000000">
                    <a:alpha val="100000"/>
                  </a:srgbClr>
                </a:solidFill>
                <a:latin typeface="Calibri"/>
              </a:rPr>
              <a:t>20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95500" y="1905000"/>
            <a:ext cx="14287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1300" u="none" spc="-100">
                <a:solidFill>
                  <a:srgbClr val="000000">
                    <a:alpha val="100000"/>
                  </a:srgbClr>
                </a:solidFill>
                <a:latin typeface="Calibri"/>
              </a:rPr>
              <a:t>Respostas prontas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733800" y="1428750"/>
            <a:ext cx="12382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3100" u="none" spc="-200">
                <a:solidFill>
                  <a:srgbClr val="000000">
                    <a:alpha val="100000"/>
                  </a:srgbClr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67125" y="1905000"/>
            <a:ext cx="14287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1300" u="none" spc="-100">
                <a:solidFill>
                  <a:srgbClr val="000000">
                    <a:alpha val="100000"/>
                  </a:srgbClr>
                </a:solidFill>
                <a:latin typeface="Calibri"/>
              </a:rPr>
              <a:t>Respostas inacabadas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05425" y="1428750"/>
            <a:ext cx="12382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3100" u="none" spc="-200">
                <a:solidFill>
                  <a:srgbClr val="000000">
                    <a:alpha val="100000"/>
                  </a:srgbClr>
                </a:solidFill>
                <a:latin typeface="Calibri"/>
              </a:rPr>
              <a:t>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238750" y="1905000"/>
            <a:ext cx="14287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1300" u="none" spc="-100">
                <a:solidFill>
                  <a:srgbClr val="000000">
                    <a:alpha val="100000"/>
                  </a:srgbClr>
                </a:solidFill>
                <a:latin typeface="Calibri"/>
              </a:rPr>
              <a:t>Apenas mostrando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77050" y="1428750"/>
            <a:ext cx="12382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3100" u="none" spc="-200">
                <a:solidFill>
                  <a:srgbClr val="49A33F">
                    <a:alpha val="100000"/>
                  </a:srgbClr>
                </a:solidFill>
                <a:latin typeface="Calibri"/>
              </a:rPr>
              <a:t>33.3%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10375" y="1905000"/>
            <a:ext cx="14287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1300" u="none" spc="-100">
                <a:solidFill>
                  <a:srgbClr val="49A33F">
                    <a:alpha val="100000"/>
                  </a:srgbClr>
                </a:solidFill>
                <a:latin typeface="Calibri"/>
              </a:rPr>
              <a:t>Sucesso geral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90500" y="2571750"/>
            <a:ext cx="4286250" cy="2857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Visitar História (2014/02/28 - 2014/03/03)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25" y="2857500"/>
            <a:ext cx="8572500" cy="165735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4429125"/>
            <a:ext cx="123825" cy="104775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76250" y="4381500"/>
            <a:ext cx="1905000" cy="190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Total  de visitas (60)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4500" y="4429125"/>
            <a:ext cx="123825" cy="104775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809750" y="4381500"/>
            <a:ext cx="1905000" cy="190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Respostas prontas (20)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762000" y="952500"/>
          <a:ext cx="8953500" cy="4362450"/>
          <a:chOff x="762000" y="952500"/>
          <a:chExt cx="8953500" cy="436245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1524000"/>
            <a:ext cx="2143125" cy="214312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62000" y="952500"/>
            <a:ext cx="2143125" cy="5715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ctr" fontAlgn="ctr">
              <a:lnSpc>
                <a:spcPct val="100000"/>
              </a:lnSpc>
            </a:pPr>
            <a:r>
              <a:rPr lang="en-US" sz="16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Total de Acessos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5875" y="3790950"/>
            <a:ext cx="2143125" cy="571500"/>
          </a:xfrm>
          <a:prstGeom prst="rect">
            <a:avLst/>
          </a:prstGeom>
          <a:noFill/>
        </p:spPr>
        <p:txBody>
          <a:bodyPr lIns="91440" tIns="45720" rIns="91440" bIns="45720" rtlCol="0" anchor="t">
            <a:spAutoFit/>
          </a:bodyPr>
          <a:lstStyle/>
          <a:p>
            <a:pPr marL="0" marR="0" lvl="0" indent="0" algn="l" fontAlgn="t">
              <a:lnSpc>
                <a:spcPct val="100000"/>
              </a:lnSpc>
            </a:pPr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Apenas mostrando (65 %)</a:t>
            </a:r>
            <a:r>
              <a:t/>
            </a:r>
            <a:br/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Incompleto (1.7 %)</a:t>
            </a:r>
            <a:r>
              <a:t/>
            </a:r>
            <a:br/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Concluído (33.3 %)</a:t>
            </a:r>
            <a:r>
              <a:t/>
            </a:r>
            <a:br/>
            <a:endParaRPr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8250" y="3867150"/>
            <a:ext cx="123825" cy="1047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8250" y="4019550"/>
            <a:ext cx="123825" cy="1047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8250" y="4171950"/>
            <a:ext cx="114300" cy="1047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86150" y="1524000"/>
            <a:ext cx="2143125" cy="214312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486150" y="952500"/>
            <a:ext cx="2143125" cy="5715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ctr" fontAlgn="ctr">
              <a:lnSpc>
                <a:spcPct val="100000"/>
              </a:lnSpc>
            </a:pPr>
            <a:r>
              <a:rPr lang="en-US" sz="16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Visitar Fontes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048125" y="3790950"/>
            <a:ext cx="2143125" cy="571500"/>
          </a:xfrm>
          <a:prstGeom prst="rect">
            <a:avLst/>
          </a:prstGeom>
          <a:noFill/>
        </p:spPr>
        <p:txBody>
          <a:bodyPr lIns="91440" tIns="45720" rIns="91440" bIns="45720" rtlCol="0" anchor="t">
            <a:spAutoFit/>
          </a:bodyPr>
          <a:lstStyle/>
          <a:p>
            <a:pPr marL="0" marR="0" lvl="0" indent="0" algn="l" fontAlgn="t">
              <a:lnSpc>
                <a:spcPct val="100000"/>
              </a:lnSpc>
            </a:pPr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Link direto (100 %)</a:t>
            </a:r>
            <a:r>
              <a:t/>
            </a:r>
            <a:br/>
            <a:endParaRPr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0500" y="3867150"/>
            <a:ext cx="123825" cy="1047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0300" y="1524000"/>
            <a:ext cx="2143125" cy="214312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210300" y="952500"/>
            <a:ext cx="2143125" cy="5715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ctr" fontAlgn="ctr">
              <a:lnSpc>
                <a:spcPct val="100000"/>
              </a:lnSpc>
            </a:pPr>
            <a:r>
              <a:rPr lang="en-US" sz="16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O tempo médio de realização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10375" y="3790950"/>
            <a:ext cx="2143125" cy="571500"/>
          </a:xfrm>
          <a:prstGeom prst="rect">
            <a:avLst/>
          </a:prstGeom>
          <a:noFill/>
        </p:spPr>
        <p:txBody>
          <a:bodyPr lIns="91440" tIns="45720" rIns="91440" bIns="45720" rtlCol="0" anchor="t">
            <a:spAutoFit/>
          </a:bodyPr>
          <a:lstStyle/>
          <a:p>
            <a:pPr marL="0" marR="0" lvl="0" indent="0" algn="l" fontAlgn="t">
              <a:lnSpc>
                <a:spcPct val="100000"/>
              </a:lnSpc>
            </a:pPr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&lt;1 min. (95 %)</a:t>
            </a:r>
            <a:r>
              <a:t/>
            </a:r>
            <a:br/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&gt;60 min. (5 %)</a:t>
            </a:r>
            <a:r>
              <a:t/>
            </a:r>
            <a:br/>
            <a:endParaRPr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2750" y="3867150"/>
            <a:ext cx="123825" cy="10477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2750" y="4019550"/>
            <a:ext cx="123825" cy="10477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3086100"/>
          <a:chOff x="190500" y="714375"/>
          <a:chExt cx="8953500" cy="308610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Seleção múltipla, mais possíveis, respostas 20x, Não respondido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8001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Resposta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Respostas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Ratio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Como cidadão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Como turista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228850"/>
            <a:ext cx="8572500" cy="85725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Como você usa o centro de informação?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5181600"/>
          <a:chOff x="190500" y="714375"/>
          <a:chExt cx="8953500" cy="518160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Seleção simples, respostas 20x, Não respondido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18669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Resposta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Respostas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Ratio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0-20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21-30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31-40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41-50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51-60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61+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3295650"/>
            <a:ext cx="8572500" cy="1724372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Por favor, indique sua faixa etária abaixo: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4133850"/>
          <a:chOff x="190500" y="714375"/>
          <a:chExt cx="8953500" cy="413385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Seleção simples, respostas 20x, Não respondido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13335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Resposta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Respostas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Ratio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Mais de uma vez por mês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Mensalmente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Anualmente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Raramente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762250"/>
            <a:ext cx="8572500" cy="137160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Com que frequência utiliza o centro de informação?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1762125"/>
          <a:chOff x="190500" y="714375"/>
          <a:chExt cx="8953500" cy="1762125"/>
        </a:xfrm>
      </p:grpSpPr>
      <p:sp>
        <p:nvSpPr>
          <p:cNvPr id="4" name="TextBox 3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Seleção múltipla, mais possíveis, respostas 20x, Não respondido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24765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Resposta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Respostas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Ratio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Para encontrar informações sobre viagens locais e da região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Para encontrar informações sobre eventos culturais e sociais na região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Para aceder à internet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Para usar uma fotocopiadora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Para encontrar folhetos e lembranças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Para encontrar um city tour com comentários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Para comprar bilhetes para viagens ou eventos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Outro (especifique por favor)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Porque visita o nosso centro de informação? 1/2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3829050"/>
          <a:chOff x="190500" y="714375"/>
          <a:chExt cx="8953500" cy="382905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1428750"/>
            <a:ext cx="8572500" cy="240030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2" name="TextBox 1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Porque visita o nosso centro de informação? 2/2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636</Words>
  <Application>Microsoft Macintosh PowerPoint</Application>
  <PresentationFormat>On-screen Show (16:9)</PresentationFormat>
  <Paragraphs>232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8" baseType="lpstr">
      <vt:lpstr>Calibri</vt:lpstr>
      <vt:lpstr>Theme18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 Presentation</dc:title>
  <dc:subject>Centro de informações turísticas</dc:subject>
  <dc:creator>Richard Žižka </dc:creator>
  <cp:keywords/>
  <dc:description/>
  <cp:lastModifiedBy>Microsoft Office User</cp:lastModifiedBy>
  <cp:revision>1</cp:revision>
  <dcterms:created xsi:type="dcterms:W3CDTF">2018-01-30T13:37:12Z</dcterms:created>
  <dcterms:modified xsi:type="dcterms:W3CDTF">2018-01-30T13:37:54Z</dcterms:modified>
  <cp:category/>
</cp:coreProperties>
</file>