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63"/>
  </p:normalViewPr>
  <p:slideViewPr>
    <p:cSldViewPr>
      <p:cViewPr varScale="1">
        <p:scale>
          <a:sx n="150" d="100"/>
          <a:sy n="150" d="100"/>
        </p:scale>
        <p:origin x="32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571500"/>
          </a:xfrm>
          <a:prstGeom prst="rect">
            <a:avLst/>
          </a:prstGeom>
          <a:solidFill>
            <a:srgbClr val="0D3944">
              <a:alpha val="100000"/>
            </a:srgbClr>
          </a:solidFill>
        </p:spPr>
        <p:txBody>
          <a:bodyPr lIns="91440" tIns="45720" rIns="91440" bIns="45720" rtlCol="0" anchor="ctr">
            <a:spAutoFit/>
          </a:bodyPr>
          <a:lstStyle/>
          <a:p>
            <a:pPr marL="0" marR="238125" lvl="0" indent="0" algn="r" fontAlgn="ctr">
              <a:lnSpc>
                <a:spcPct val="100000"/>
              </a:lnSpc>
            </a:pPr>
            <a:r>
              <a:rPr lang="en-US" sz="1600" b="1" u="none" spc="0">
                <a:solidFill>
                  <a:srgbClr val="FFFFFF">
                    <a:alpha val="100000"/>
                  </a:srgbClr>
                </a:solidFill>
                <a:latin typeface="Calibri"/>
              </a:rPr>
              <a:t>Sondaj pentru vizitatorii unui centru pentru turiști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2808354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hyperlink" Target="https://www.survio.com/survey/d/W4K2T7B2L9M5F6F4T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762000" y="2381250"/>
          <a:ext cx="8382000" cy="3552825"/>
          <a:chOff x="762000" y="2381250"/>
          <a:chExt cx="8382000" cy="3552825"/>
        </a:xfrm>
      </p:grpSpPr>
      <p:sp>
        <p:nvSpPr>
          <p:cNvPr id="3" name="TextBox 2"/>
          <p:cNvSpPr txBox="1"/>
          <p:nvPr/>
        </p:nvSpPr>
        <p:spPr>
          <a:xfrm>
            <a:off x="762000" y="2381250"/>
            <a:ext cx="7620000" cy="952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25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Sondaj pentru vizitatorii unui centru pentru turiști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3048000"/>
            <a:ext cx="1905000" cy="50482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657725"/>
          <a:chOff x="190500" y="714375"/>
          <a:chExt cx="8953500" cy="4657725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Matrice de răspunsuri unice, răspunsuri 7x, fără răspuns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684020"/>
        </p:xfrm>
        <a:graphic>
          <a:graphicData uri="http://schemas.openxmlformats.org/drawingml/2006/table">
            <a:tbl>
              <a:tblPr firstRow="1" bandRow="1"/>
              <a:tblGrid>
                <a:gridCol w="190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6670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Foarte mulțumit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Mulțumit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Indiferent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Nemulțumit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Foarte nemulțumit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Tipul de servicii oferite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Calitatea serviciilor oferite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Viteza/ disponibilitatea conexiunii la internet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Accesul, confortul și ospitalitatea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Calitatea serviciilor oferite de personal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3103215"/>
            <a:ext cx="8572500" cy="1628775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Cât de mulțumit ați fost de următoarele servicii?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Răspuns unic, răspunsuri 7x, fără răspuns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Variante răspuns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Răspunsuri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Procent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Da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57.14%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Nu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42.86%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Ați găsit ce căutați la centrul de informații?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Răspuns unic, răspunsuri 7x, fără răspuns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Variante răspuns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Răspunsuri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Procent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Da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57.14%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Nu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42.86%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Ați vizitat vreodată site-ul web al centrului de informații?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Răspuns unic, răspunsuri 7x, fără răspuns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Variante răspuns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Răspunsuri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Procent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Da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57.14%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Nu (vă rugăm să specificați ce căutați)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42.86%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Ați găsit tot ce căutați pe site-ul web?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Răspuns unic, răspunsuri 7x, fără răspuns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Variante răspuns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Răspunsuri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Procent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Da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85.71%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Nu (vă rugăm să ne spuneți pe scurt de ce nu)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14.29%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Ați spune că centrul de informații a fost util pentru vizita dvs.?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295775"/>
          <a:chOff x="190500" y="714375"/>
          <a:chExt cx="8953500" cy="4295775"/>
        </a:xfrm>
      </p:grpSpPr>
      <p:sp>
        <p:nvSpPr>
          <p:cNvPr id="104" name="TextBox 103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Evaluare cu Stele, răspunsuri 7x, fără răspuns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2933700"/>
        </p:xfrm>
        <a:graphic>
          <a:graphicData uri="http://schemas.openxmlformats.org/drawingml/2006/table">
            <a:tbl>
              <a:tblPr firstRow="1" bandRow="1"/>
              <a:tblGrid>
                <a:gridCol w="285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Variante răspuns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Răspunsuri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Procent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14.29%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14.29%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14.29%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14.29%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14.29%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14.29%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14.29%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1771650"/>
            <a:ext cx="123825" cy="1238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1771650"/>
            <a:ext cx="123825" cy="1238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1771650"/>
            <a:ext cx="123825" cy="1238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1771650"/>
            <a:ext cx="123825" cy="1238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1771650"/>
            <a:ext cx="123825" cy="1238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1771650"/>
            <a:ext cx="123825" cy="1238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1771650"/>
            <a:ext cx="123825" cy="1238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5" y="1771650"/>
            <a:ext cx="123825" cy="1238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771650"/>
            <a:ext cx="123825" cy="1238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275" y="1771650"/>
            <a:ext cx="123825" cy="1238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038350"/>
            <a:ext cx="123825" cy="12382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038350"/>
            <a:ext cx="123825" cy="1238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038350"/>
            <a:ext cx="123825" cy="1238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038350"/>
            <a:ext cx="123825" cy="12382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2038350"/>
            <a:ext cx="123825" cy="1238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2038350"/>
            <a:ext cx="123825" cy="12382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038350"/>
            <a:ext cx="123825" cy="12382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5" y="2038350"/>
            <a:ext cx="123825" cy="12382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2038350"/>
            <a:ext cx="123825" cy="12382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2038350"/>
            <a:ext cx="123825" cy="12382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305050"/>
            <a:ext cx="123825" cy="12382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305050"/>
            <a:ext cx="123825" cy="12382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305050"/>
            <a:ext cx="123825" cy="12382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305050"/>
            <a:ext cx="123825" cy="12382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2305050"/>
            <a:ext cx="123825" cy="12382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2305050"/>
            <a:ext cx="123825" cy="12382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305050"/>
            <a:ext cx="123825" cy="12382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5" y="2305050"/>
            <a:ext cx="123825" cy="12382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2305050"/>
            <a:ext cx="123825" cy="12382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2305050"/>
            <a:ext cx="123825" cy="1238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571750"/>
            <a:ext cx="123825" cy="12382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571750"/>
            <a:ext cx="123825" cy="12382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571750"/>
            <a:ext cx="123825" cy="123825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571750"/>
            <a:ext cx="123825" cy="123825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2571750"/>
            <a:ext cx="123825" cy="123825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2571750"/>
            <a:ext cx="123825" cy="12382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571750"/>
            <a:ext cx="123825" cy="123825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2571750"/>
            <a:ext cx="123825" cy="123825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2571750"/>
            <a:ext cx="123825" cy="123825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2571750"/>
            <a:ext cx="123825" cy="123825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838450"/>
            <a:ext cx="123825" cy="123825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838450"/>
            <a:ext cx="123825" cy="123825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838450"/>
            <a:ext cx="123825" cy="123825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838450"/>
            <a:ext cx="123825" cy="123825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2838450"/>
            <a:ext cx="123825" cy="123825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2838450"/>
            <a:ext cx="123825" cy="123825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2838450"/>
            <a:ext cx="123825" cy="123825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2838450"/>
            <a:ext cx="123825" cy="123825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2838450"/>
            <a:ext cx="123825" cy="123825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2838450"/>
            <a:ext cx="123825" cy="123825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3105150"/>
            <a:ext cx="123825" cy="123825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3105150"/>
            <a:ext cx="123825" cy="123825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3105150"/>
            <a:ext cx="123825" cy="123825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3105150"/>
            <a:ext cx="123825" cy="123825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3105150"/>
            <a:ext cx="123825" cy="123825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3105150"/>
            <a:ext cx="123825" cy="123825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105150"/>
            <a:ext cx="123825" cy="123825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3105150"/>
            <a:ext cx="123825" cy="123825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3105150"/>
            <a:ext cx="123825" cy="123825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3105150"/>
            <a:ext cx="123825" cy="123825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3371850"/>
            <a:ext cx="123825" cy="123825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3371850"/>
            <a:ext cx="123825" cy="123825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3371850"/>
            <a:ext cx="123825" cy="123825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3371850"/>
            <a:ext cx="123825" cy="123825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3371850"/>
            <a:ext cx="123825" cy="123825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3371850"/>
            <a:ext cx="123825" cy="123825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371850"/>
            <a:ext cx="123825" cy="123825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3371850"/>
            <a:ext cx="123825" cy="123825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3371850"/>
            <a:ext cx="123825" cy="123825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3371850"/>
            <a:ext cx="123825" cy="123825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3638550"/>
            <a:ext cx="123825" cy="123825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3638550"/>
            <a:ext cx="123825" cy="123825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3638550"/>
            <a:ext cx="123825" cy="123825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3638550"/>
            <a:ext cx="123825" cy="123825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3638550"/>
            <a:ext cx="123825" cy="123825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3638550"/>
            <a:ext cx="123825" cy="123825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638550"/>
            <a:ext cx="123825" cy="123825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3638550"/>
            <a:ext cx="123825" cy="123825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3638550"/>
            <a:ext cx="123825" cy="123825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3638550"/>
            <a:ext cx="123825" cy="123825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3905250"/>
            <a:ext cx="123825" cy="123825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3905250"/>
            <a:ext cx="123825" cy="123825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3905250"/>
            <a:ext cx="123825" cy="123825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3905250"/>
            <a:ext cx="123825" cy="123825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3905250"/>
            <a:ext cx="123825" cy="123825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3905250"/>
            <a:ext cx="123825" cy="123825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905250"/>
            <a:ext cx="123825" cy="123825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3905250"/>
            <a:ext cx="123825" cy="123825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3905250"/>
            <a:ext cx="123825" cy="123825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3905250"/>
            <a:ext cx="123825" cy="123825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4171950"/>
            <a:ext cx="123825" cy="123825"/>
          </a:xfrm>
          <a:prstGeom prst="rect">
            <a:avLst/>
          </a:prstGeom>
        </p:spPr>
      </p:pic>
      <p:pic>
        <p:nvPicPr>
          <p:cNvPr id="94" name="Picture 9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675" y="4171950"/>
            <a:ext cx="123825" cy="123825"/>
          </a:xfrm>
          <a:prstGeom prst="rect">
            <a:avLst/>
          </a:prstGeom>
        </p:spPr>
      </p:pic>
      <p:pic>
        <p:nvPicPr>
          <p:cNvPr id="95" name="Picture 9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4171950"/>
            <a:ext cx="123825" cy="123825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4171950"/>
            <a:ext cx="123825" cy="123825"/>
          </a:xfrm>
          <a:prstGeom prst="rect">
            <a:avLst/>
          </a:prstGeom>
        </p:spPr>
      </p:pic>
      <p:pic>
        <p:nvPicPr>
          <p:cNvPr id="97" name="Picture 9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4171950"/>
            <a:ext cx="123825" cy="123825"/>
          </a:xfrm>
          <a:prstGeom prst="rect">
            <a:avLst/>
          </a:prstGeom>
        </p:spPr>
      </p:pic>
      <p:pic>
        <p:nvPicPr>
          <p:cNvPr id="98" name="Picture 9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4171950"/>
            <a:ext cx="123825" cy="123825"/>
          </a:xfrm>
          <a:prstGeom prst="rect">
            <a:avLst/>
          </a:prstGeom>
        </p:spPr>
      </p:pic>
      <p:pic>
        <p:nvPicPr>
          <p:cNvPr id="99" name="Picture 9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4171950"/>
            <a:ext cx="123825" cy="123825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4171950"/>
            <a:ext cx="123825" cy="123825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4171950"/>
            <a:ext cx="123825" cy="123825"/>
          </a:xfrm>
          <a:prstGeom prst="rect">
            <a:avLst/>
          </a:prstGeom>
        </p:spPr>
      </p:pic>
      <p:pic>
        <p:nvPicPr>
          <p:cNvPr id="102" name="Picture 1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4171950"/>
            <a:ext cx="123825" cy="123825"/>
          </a:xfrm>
          <a:prstGeom prst="rect">
            <a:avLst/>
          </a:prstGeom>
        </p:spPr>
      </p:pic>
      <p:sp>
        <p:nvSpPr>
          <p:cNvPr id="103" name="TextBox 102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Cum ați evalua per global nivelul și calitatea serviciilor oferite de centrul de informații? 1/2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343400"/>
          <a:chOff x="190500" y="714375"/>
          <a:chExt cx="8953500" cy="434340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1428750"/>
            <a:ext cx="8572500" cy="29146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" name="TextBox 1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Cum ați evalua per global nivelul și calitatea serviciilor oferite de centrul de informații? 2/2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7334250" cy="2143125"/>
          <a:chOff x="190500" y="714375"/>
          <a:chExt cx="7334250" cy="2143125"/>
        </a:xfrm>
      </p:grpSpPr>
      <p:sp>
        <p:nvSpPr>
          <p:cNvPr id="3" name="TextBox 2"/>
          <p:cNvSpPr txBox="1"/>
          <p:nvPr/>
        </p:nvSpPr>
        <p:spPr>
          <a:xfrm>
            <a:off x="190500" y="1190625"/>
            <a:ext cx="3810000" cy="952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Răspuns text, răspunsuri 7x, fără răspuns 0x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0500" y="714375"/>
            <a:ext cx="7143750" cy="7620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Aveți sugestii despre cum vă putem îmbunătăți următoarea vizită la noi?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38125" y="666750"/>
          <a:ext cx="8858250" cy="4572000"/>
          <a:chOff x="238125" y="666750"/>
          <a:chExt cx="8858250" cy="4572000"/>
        </a:xfrm>
      </p:grpSpPr>
      <p:sp>
        <p:nvSpPr>
          <p:cNvPr id="26" name="TextBox 25"/>
          <p:cNvSpPr txBox="1"/>
          <p:nvPr/>
        </p:nvSpPr>
        <p:spPr>
          <a:xfrm>
            <a:off x="238125" y="666750"/>
            <a:ext cx="6191250" cy="3810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0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General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75" y="1333500"/>
            <a:ext cx="381000" cy="381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1333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Nume chestionar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95750" y="1333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Sondaj pentru vizitatorii unui centru pentru turiști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285750" y="1809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375" y="1905000"/>
            <a:ext cx="381000" cy="381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2000" y="1905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Autor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95750" y="1905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Richard Žižka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285750" y="23812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75" y="2476500"/>
            <a:ext cx="381000" cy="381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62000" y="2476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Limbă chestionar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95750" y="2476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ro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4375" y="2590800"/>
            <a:ext cx="190500" cy="152400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285750" y="2952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375" y="3048000"/>
            <a:ext cx="381000" cy="3810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62000" y="3048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URL chestionar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095750" y="3048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  <a:hlinkClick r:id="rId7"/>
              </a:rPr>
              <a:t>https://www.survio.com/survey/d/W4K2T7B2L9M5F6F4T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285750" y="35242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3375" y="3619500"/>
            <a:ext cx="381000" cy="3810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62000" y="3619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Primul răspuns
Ultimul răspuns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095750" y="3619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2020-06-10
2020-06-10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285750" y="4095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3" name="Picture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3375" y="4191000"/>
            <a:ext cx="381000" cy="381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762000" y="4191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Durată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095750" y="4191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1 zile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666750"/>
          <a:ext cx="8810625" cy="4572000"/>
          <a:chOff x="190500" y="666750"/>
          <a:chExt cx="8810625" cy="4572000"/>
        </a:xfrm>
      </p:grpSpPr>
      <p:sp>
        <p:nvSpPr>
          <p:cNvPr id="18" name="TextBox 17"/>
          <p:cNvSpPr txBox="1"/>
          <p:nvPr/>
        </p:nvSpPr>
        <p:spPr>
          <a:xfrm>
            <a:off x="285750" y="666750"/>
            <a:ext cx="6191250" cy="3810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0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Vizite chestionar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9055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387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Total vizite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62175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95500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Total finalizat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3380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6712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Total nefinalizat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05425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38750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Doar afișat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7705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49A33F">
                    <a:alpha val="100000"/>
                  </a:srgbClr>
                </a:solidFill>
                <a:latin typeface="Calibri"/>
              </a:rPr>
              <a:t>100%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1037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49A33F">
                    <a:alpha val="100000"/>
                  </a:srgbClr>
                </a:solidFill>
                <a:latin typeface="Calibri"/>
              </a:rPr>
              <a:t>Per total rata de completare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0500" y="2571750"/>
            <a:ext cx="4286250" cy="2857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Vedeți istoricul (2020-06-10 - 2020-06-10)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5" y="2857500"/>
            <a:ext cx="8572500" cy="165735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4429125"/>
            <a:ext cx="123825" cy="10477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76250" y="4381500"/>
            <a:ext cx="1905000" cy="190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Total vizite (7)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0" y="4429125"/>
            <a:ext cx="123825" cy="10477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000250" y="4381500"/>
            <a:ext cx="1905000" cy="190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Total finalizat (7)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762000" y="952500"/>
          <a:ext cx="8953500" cy="4362450"/>
          <a:chOff x="762000" y="952500"/>
          <a:chExt cx="8953500" cy="436245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524000"/>
            <a:ext cx="2143125" cy="21431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6200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Total vizitatori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587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Doar afișat (0 %)</a:t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Nefinalizat (0 %)</a:t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Finalizat (100 %)</a:t>
            </a:r>
            <a:br/>
            <a:endParaRPr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8250" y="3867150"/>
            <a:ext cx="123825" cy="1047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8250" y="4019550"/>
            <a:ext cx="123825" cy="1047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8250" y="4171950"/>
            <a:ext cx="114300" cy="1047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86150" y="1524000"/>
            <a:ext cx="2143125" cy="21431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8615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Vedeți sursa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4812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Sursă necunoscută (100 %)</a:t>
            </a:r>
            <a:br/>
            <a:endParaRPr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500" y="3867150"/>
            <a:ext cx="123825" cy="1047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0300" y="1524000"/>
            <a:ext cx="2143125" cy="214312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21030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Durata medie de completare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1037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&lt;1 min. (85.7 %)</a:t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1-2 min. (14.3 %)</a:t>
            </a:r>
            <a:br/>
            <a:endParaRPr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750" y="3867150"/>
            <a:ext cx="123825" cy="1047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2750" y="4019550"/>
            <a:ext cx="123825" cy="1047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Răspunsuri multiple, răspunsuri 7x, fără răspuns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Variante răspuns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Răspunsuri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Procent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Ca și localnic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28.57%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Ca și turist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71.43%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În ce calitate ați folosit serviciile centrului pentru turiști?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5181600"/>
          <a:chOff x="190500" y="714375"/>
          <a:chExt cx="8953500" cy="51816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Răspuns unic, răspunsuri 7x, fără răspuns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882140"/>
        </p:xfrm>
        <a:graphic>
          <a:graphicData uri="http://schemas.openxmlformats.org/drawingml/2006/table">
            <a:tbl>
              <a:tblPr firstRow="1" bandRow="1"/>
              <a:tblGrid>
                <a:gridCol w="285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Variante răspuns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Răspunsuri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Procent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0-20 ani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14.29%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21-30 ani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42.86%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31-40 ani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41-50 ani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14.29%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51-60 ani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28.57%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61+ ani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3295650"/>
            <a:ext cx="8572500" cy="1724372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Vârsta dvs.: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133850"/>
          <a:chOff x="190500" y="714375"/>
          <a:chExt cx="8953500" cy="413385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Răspuns unic, răspunsuri 7x, fără răspuns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341120"/>
        </p:xfrm>
        <a:graphic>
          <a:graphicData uri="http://schemas.openxmlformats.org/drawingml/2006/table">
            <a:tbl>
              <a:tblPr firstRow="1" bandRow="1"/>
              <a:tblGrid>
                <a:gridCol w="285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Variante răspuns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Răspunsuri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Procent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Mai des de o dată pe lună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28.57%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Lunar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42.86%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Anual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Mai rar de atât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28.57%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762250"/>
            <a:ext cx="8572500" cy="137160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Cât de des folosiți servicile centrului de informare pentru turiști?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1762125"/>
          <a:chOff x="190500" y="714375"/>
          <a:chExt cx="8953500" cy="1762125"/>
        </a:xfrm>
      </p:grpSpPr>
      <p:sp>
        <p:nvSpPr>
          <p:cNvPr id="4" name="TextBox 3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Răspunsuri multiple, răspunsuri 7x, fără răspuns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2484120"/>
        </p:xfrm>
        <a:graphic>
          <a:graphicData uri="http://schemas.openxmlformats.org/drawingml/2006/table">
            <a:tbl>
              <a:tblPr firstRow="1" bandRow="1"/>
              <a:tblGrid>
                <a:gridCol w="285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Variante răspuns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Răspunsuri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Procent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Pentru a găsi informații despre călătorii locale și despre regiune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14.29%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Pentru a găsi informații despre evenimente culturale în regiune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14.29%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Pentru a accesa internetul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57.14%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Pentru a folosi copiatorul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14.29%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Pentru a găsi broșuri și suveniruri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57.14%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Pentru a găsi un tur cu ghid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14.29%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Pentru a cumpăra bilete la evenimente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Altele (vă rugăm specificați)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42.86%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De ce ați vizitat centrul de informare? 1/2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829050"/>
          <a:chOff x="190500" y="714375"/>
          <a:chExt cx="8953500" cy="382905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1428750"/>
            <a:ext cx="8572500" cy="240030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" name="TextBox 1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De ce ați vizitat centrul de informare? 2/2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693</Words>
  <Application>Microsoft Macintosh PowerPoint</Application>
  <PresentationFormat>On-screen Show (16:9)</PresentationFormat>
  <Paragraphs>230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Calibri</vt:lpstr>
      <vt:lpstr>Theme35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>Sondaj pentru vizitatorii unui centru pentru turiști</dc:subject>
  <dc:creator>Richard Žižka</dc:creator>
  <cp:keywords/>
  <dc:description/>
  <cp:lastModifiedBy>Richard Žižka</cp:lastModifiedBy>
  <cp:revision>1</cp:revision>
  <dcterms:created xsi:type="dcterms:W3CDTF">2020-06-10T20:00:08Z</dcterms:created>
  <dcterms:modified xsi:type="dcterms:W3CDTF">2020-06-10T20:04:28Z</dcterms:modified>
  <cp:category/>
</cp:coreProperties>
</file>